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4" r:id="rId17"/>
    <p:sldId id="273" r:id="rId18"/>
    <p:sldId id="276" r:id="rId19"/>
    <p:sldId id="270" r:id="rId20"/>
    <p:sldId id="271" r:id="rId21"/>
    <p:sldId id="272" r:id="rId22"/>
  </p:sldIdLst>
  <p:sldSz cx="16256000" cy="10160000"/>
  <p:notesSz cx="16256000" cy="10160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>
      <p:cViewPr>
        <p:scale>
          <a:sx n="40" d="100"/>
          <a:sy n="40" d="100"/>
        </p:scale>
        <p:origin x="-1056" y="-2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509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73097-DC0C-BB40-AEC4-7A08054E0C8B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2700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889500"/>
            <a:ext cx="13004800" cy="400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50413"/>
            <a:ext cx="7043738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9650413"/>
            <a:ext cx="7045325" cy="509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90AA4-3945-7748-976B-C90B6FB2B8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319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90AA4-3945-7748-976B-C90B6FB2B8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420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3149600"/>
            <a:ext cx="13817600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69230"/>
            <a:ext cx="1536700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PT Mono"/>
                <a:cs typeface="PT Mon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hA7RyYS3kc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gtrkchita.ru/news/?id=34388" TargetMode="Externa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254984" cy="10158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Мастерская«Сантехника и отопление»</a:t>
            </a:r>
            <a:endParaRPr lang="ru-RU" sz="4800" dirty="0"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1219200"/>
            <a:ext cx="11658600" cy="77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00" y="660400"/>
            <a:ext cx="153543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Мастерская «Сантехника и отопление»</a:t>
            </a:r>
            <a:endParaRPr lang="ru-RU" sz="5400" dirty="0">
              <a:cs typeface="Times New Roman"/>
            </a:endParaRPr>
          </a:p>
        </p:txBody>
      </p:sp>
      <p:pic>
        <p:nvPicPr>
          <p:cNvPr id="1026" name="Picture 2" descr="C:\Users\maksi\AppData\Local\Temp\IMG-829dcb7294b3ec9c3ab0f0c4f3ff5162-V.jpg"/>
          <p:cNvPicPr>
            <a:picLocks noChangeAspect="1" noChangeArrowheads="1"/>
          </p:cNvPicPr>
          <p:nvPr/>
        </p:nvPicPr>
        <p:blipFill>
          <a:blip r:embed="rId2" cstate="print"/>
          <a:srcRect t="16842" b="8772"/>
          <a:stretch>
            <a:fillRect/>
          </a:stretch>
        </p:blipFill>
        <p:spPr bwMode="auto">
          <a:xfrm>
            <a:off x="8432800" y="3479800"/>
            <a:ext cx="7315200" cy="4389120"/>
          </a:xfrm>
          <a:prstGeom prst="rect">
            <a:avLst/>
          </a:prstGeom>
          <a:noFill/>
        </p:spPr>
      </p:pic>
      <p:sp>
        <p:nvSpPr>
          <p:cNvPr id="1028" name="AutoShape 4" descr="https://apf.mail.ru/cgi-bin/readmsg?id=16018639570075546556;0;1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apf.mail.ru/cgi-bin/readmsg?id=16018639570075546556;0;1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apf.mail.ru/cgi-bin/readmsg?id=16018639570075546556;0;1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maksi\AppData\Local\Temp\IMG-24cfd6d04a5040adccaba00f52ebdeb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870200"/>
            <a:ext cx="716280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«Малярные и декоративные работы»</a:t>
            </a:r>
            <a:endParaRPr lang="ru-RU" sz="4800" dirty="0"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1" y="1651000"/>
            <a:ext cx="11320713" cy="76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8000" y="736600"/>
            <a:ext cx="1535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«Малярные и декоративные работы»</a:t>
            </a:r>
            <a:endParaRPr lang="ru-RU" sz="4800" dirty="0">
              <a:cs typeface="Times New Roman"/>
            </a:endParaRPr>
          </a:p>
        </p:txBody>
      </p:sp>
      <p:pic>
        <p:nvPicPr>
          <p:cNvPr id="8" name="Picture 2" descr="\\PDCV1\docs\Методисты\Максимова Ирина Николаевна\Временная\от Теруковой\фото с учащимися\30-09-2020_10-36-58\IMG-fdd81511ba8e749794e3e6c2a7dadd2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6600" y="2870200"/>
            <a:ext cx="7185026" cy="5562600"/>
          </a:xfrm>
          <a:prstGeom prst="rect">
            <a:avLst/>
          </a:prstGeom>
          <a:noFill/>
        </p:spPr>
      </p:pic>
      <p:pic>
        <p:nvPicPr>
          <p:cNvPr id="4098" name="Picture 2" descr="\\192.168.1.7\docs\Методисты\Максимова Ирина Николаевна\Временная\от Теруковой\фото с учащимися\30-09-2020_10-36-58\IMG-ae8a34a944f22bc5baef8c52222d3b3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" y="2870200"/>
            <a:ext cx="67818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Брифинг-зона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0600" y="2260600"/>
            <a:ext cx="11887200" cy="655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Zhanna\Downloads\Attachments_ckhs_evrika@mail.ru_2021-01-19_17-27-22\IMG-9b1af552dac00f55719c84d23cf8770c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4400" y="2184400"/>
            <a:ext cx="11963399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3200" spc="-160" dirty="0">
                <a:latin typeface="PT Mono"/>
              </a:rPr>
              <a:t>ПЕРЕЧЕНЬ</a:t>
            </a:r>
            <a:r>
              <a:rPr lang="ru-RU" sz="3200" spc="-160" dirty="0">
                <a:latin typeface="PT Mono"/>
              </a:rPr>
              <a:t> </a:t>
            </a:r>
            <a:r>
              <a:rPr sz="3200" spc="-160" dirty="0">
                <a:latin typeface="PT Mono"/>
              </a:rPr>
              <a:t>ОБРАЗОВАТЕЛЬНЫХ</a:t>
            </a:r>
            <a:r>
              <a:rPr lang="ru-RU" sz="3200" spc="-160" dirty="0">
                <a:latin typeface="PT Mono"/>
              </a:rPr>
              <a:t> </a:t>
            </a:r>
            <a:r>
              <a:rPr sz="3200" spc="-160" dirty="0">
                <a:latin typeface="PT Mono"/>
              </a:rPr>
              <a:t>ПРОГРАММ</a:t>
            </a:r>
            <a:r>
              <a:rPr lang="ru-RU" sz="3200" dirty="0">
                <a:latin typeface="PT Mono"/>
                <a:cs typeface="PT Mono"/>
              </a:rPr>
              <a:t>, </a:t>
            </a:r>
            <a:r>
              <a:rPr sz="3200" spc="-114" dirty="0">
                <a:latin typeface="PT Mono"/>
                <a:cs typeface="PT Mono"/>
              </a:rPr>
              <a:t>РЕАЛИЗУЕМЫХ</a:t>
            </a:r>
            <a:r>
              <a:rPr lang="ru-RU" sz="3200" spc="-114" dirty="0">
                <a:latin typeface="PT Mono"/>
                <a:cs typeface="PT Mono"/>
              </a:rPr>
              <a:t> </a:t>
            </a:r>
            <a:br>
              <a:rPr lang="ru-RU" sz="3200" spc="-114" dirty="0">
                <a:latin typeface="PT Mono"/>
                <a:cs typeface="PT Mono"/>
              </a:rPr>
            </a:br>
            <a:r>
              <a:rPr sz="3200" dirty="0">
                <a:latin typeface="PT Mono"/>
                <a:cs typeface="PT Mono"/>
              </a:rPr>
              <a:t>С</a:t>
            </a:r>
            <a:r>
              <a:rPr lang="ru-RU" sz="3200" dirty="0">
                <a:latin typeface="PT Mono"/>
                <a:cs typeface="PT Mono"/>
              </a:rPr>
              <a:t> </a:t>
            </a:r>
            <a:r>
              <a:rPr sz="3200" spc="-130" dirty="0">
                <a:latin typeface="PT Mono"/>
                <a:cs typeface="PT Mono"/>
              </a:rPr>
              <a:t>ИСПОЛЬЗОВАНИЕ</a:t>
            </a:r>
            <a:r>
              <a:rPr lang="ru-RU" sz="3200" spc="-130" dirty="0">
                <a:latin typeface="PT Mono"/>
                <a:cs typeface="PT Mono"/>
              </a:rPr>
              <a:t>М</a:t>
            </a:r>
            <a:r>
              <a:rPr sz="3200" spc="-130" dirty="0">
                <a:latin typeface="PT Mono"/>
                <a:cs typeface="PT Mono"/>
              </a:rPr>
              <a:t>  </a:t>
            </a:r>
            <a:r>
              <a:rPr sz="3200" spc="-160" dirty="0">
                <a:latin typeface="PT Mono"/>
                <a:cs typeface="PT Mono"/>
              </a:rPr>
              <a:t>ОБОРУДОВАНИЯ</a:t>
            </a:r>
            <a:r>
              <a:rPr lang="ru-RU" sz="3200" spc="-160" dirty="0">
                <a:latin typeface="PT Mono"/>
                <a:cs typeface="PT Mono"/>
              </a:rPr>
              <a:t> </a:t>
            </a:r>
            <a:r>
              <a:rPr lang="ru-RU" sz="3200" spc="-130" dirty="0">
                <a:latin typeface="PT Mono"/>
                <a:cs typeface="PT Mono"/>
              </a:rPr>
              <a:t> </a:t>
            </a:r>
            <a:r>
              <a:rPr sz="3200" spc="-55" dirty="0">
                <a:latin typeface="PT Mono"/>
                <a:cs typeface="PT Mono"/>
              </a:rPr>
              <a:t>СОЗДАННЫХ  </a:t>
            </a:r>
            <a:r>
              <a:rPr sz="3200" spc="-155" dirty="0">
                <a:latin typeface="PT Mono"/>
                <a:cs typeface="PT Mono"/>
              </a:rPr>
              <a:t>МАСТЕРСКИХ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660400" y="1803401"/>
            <a:ext cx="13792200" cy="819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Программы </a:t>
            </a:r>
            <a:r>
              <a:rPr lang="ru-RU" sz="32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СПО: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Программы подготовки специалистов среднего звена: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08.02.07  Монтаж и эксплуатация внутренних сантехнических устройств, кондиционирования воздуха и вентиляции;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08.02.11 Управление, эксплуатация и обслуживание многоквартирного дома;</a:t>
            </a: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08.02.01 Строительство и эксплуатация зданий и сооружений;</a:t>
            </a:r>
          </a:p>
          <a:p>
            <a:pPr algn="just">
              <a:lnSpc>
                <a:spcPct val="1070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Программы подготовки квалифицированных рабочих и служащих: </a:t>
            </a: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08.01.06 Мастер сухого строительства;</a:t>
            </a: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08.01.07 Мастер общестроительных работ;  </a:t>
            </a: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08.01.10 Мастер жилищно-коммунального хозяйства; </a:t>
            </a:r>
          </a:p>
          <a:p>
            <a:pPr algn="just">
              <a:lnSpc>
                <a:spcPct val="107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08.01.25 Мастер отделочных строительных и декоративных работ.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 smtClean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PT Mono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3200" spc="-130" dirty="0">
                <a:latin typeface="PT Mono"/>
              </a:rPr>
              <a:t>ПЕРЕЧЕНЬ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ОБРАЗОВАТЕЛЬНЫХ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ПРОГРАММ</a:t>
            </a:r>
            <a:r>
              <a:rPr lang="ru-RU" sz="3200" dirty="0">
                <a:latin typeface="PT Mono"/>
                <a:cs typeface="PT Mono"/>
              </a:rPr>
              <a:t>, </a:t>
            </a:r>
            <a:r>
              <a:rPr sz="3200" spc="-114" dirty="0">
                <a:latin typeface="PT Mono"/>
                <a:cs typeface="PT Mono"/>
              </a:rPr>
              <a:t>РЕАЛИЗУЕМЫХ</a:t>
            </a:r>
            <a:r>
              <a:rPr lang="ru-RU" sz="3200" spc="-114" dirty="0">
                <a:latin typeface="PT Mono"/>
                <a:cs typeface="PT Mono"/>
              </a:rPr>
              <a:t> </a:t>
            </a:r>
            <a:br>
              <a:rPr lang="ru-RU" sz="3200" spc="-114" dirty="0">
                <a:latin typeface="PT Mono"/>
                <a:cs typeface="PT Mono"/>
              </a:rPr>
            </a:br>
            <a:r>
              <a:rPr sz="3200" dirty="0">
                <a:latin typeface="PT Mono"/>
                <a:cs typeface="PT Mono"/>
              </a:rPr>
              <a:t>С</a:t>
            </a:r>
            <a:r>
              <a:rPr lang="ru-RU" sz="3200" dirty="0">
                <a:latin typeface="PT Mono"/>
                <a:cs typeface="PT Mono"/>
              </a:rPr>
              <a:t> </a:t>
            </a:r>
            <a:r>
              <a:rPr sz="3200" spc="-130" dirty="0">
                <a:latin typeface="PT Mono"/>
                <a:cs typeface="PT Mono"/>
              </a:rPr>
              <a:t>ИСПОЛЬЗОВАНИЕ</a:t>
            </a:r>
            <a:r>
              <a:rPr lang="ru-RU" sz="3200" spc="-130" dirty="0">
                <a:latin typeface="PT Mono"/>
                <a:cs typeface="PT Mono"/>
              </a:rPr>
              <a:t>М</a:t>
            </a:r>
            <a:r>
              <a:rPr sz="3200" spc="-130" dirty="0">
                <a:latin typeface="PT Mono"/>
                <a:cs typeface="PT Mono"/>
              </a:rPr>
              <a:t>  </a:t>
            </a:r>
            <a:r>
              <a:rPr sz="3200" spc="-160" dirty="0">
                <a:latin typeface="PT Mono"/>
                <a:cs typeface="PT Mono"/>
              </a:rPr>
              <a:t>ОБОРУДОВАНИЯ</a:t>
            </a:r>
            <a:r>
              <a:rPr lang="ru-RU" sz="3200" spc="-160" dirty="0">
                <a:latin typeface="PT Mono"/>
                <a:cs typeface="PT Mono"/>
              </a:rPr>
              <a:t> </a:t>
            </a:r>
            <a:r>
              <a:rPr lang="ru-RU" sz="3200" spc="-130" dirty="0">
                <a:latin typeface="PT Mono"/>
                <a:cs typeface="PT Mono"/>
              </a:rPr>
              <a:t> </a:t>
            </a:r>
            <a:r>
              <a:rPr sz="3200" spc="-55" dirty="0">
                <a:latin typeface="PT Mono"/>
                <a:cs typeface="PT Mono"/>
              </a:rPr>
              <a:t>СОЗДАННЫХ  </a:t>
            </a:r>
            <a:r>
              <a:rPr sz="3200" spc="-155" dirty="0">
                <a:latin typeface="PT Mono"/>
                <a:cs typeface="PT Mono"/>
              </a:rPr>
              <a:t>МАСТЕРСКИХ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03401"/>
            <a:ext cx="15671800" cy="863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 профессионального обучения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разработано 15 программ 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профессиям: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i="1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«12680 Каменщик»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(профессиональная подготовка и повышение квалификации)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«13450 Маляр строительный»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(профессиональная подготовка и повышение квалификации)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«16086 Слесарь домовых санитарно-технических систем и оборудования»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(профессиональная подготовка)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«14621 Монтажник санитарно – технических систем и оборудования»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(профессиональная подготовка и повышение квалификации)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150204  Облицовщик - Мозаичник»  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(профессиональная подготовка)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«15220 Облицовщик - плиточник»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(профессиональная подготовка и повышение квалификации)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«19727 Штукатур»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(профессиональная подготовка и повышение квалификации)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«147 Монтажник каркасно-обшивных конструкций»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(профессиональная подготовка и повышение квалификации)</a:t>
            </a:r>
            <a:endParaRPr lang="ru-RU" sz="32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2800" spc="-130" dirty="0">
                <a:latin typeface="PT Mono"/>
              </a:rPr>
              <a:t>ПЕРЕЧЕНЬ</a:t>
            </a:r>
            <a:r>
              <a:rPr lang="ru-RU" sz="2800" spc="-130" dirty="0">
                <a:latin typeface="PT Mono"/>
              </a:rPr>
              <a:t> </a:t>
            </a:r>
            <a:r>
              <a:rPr sz="2800" spc="-130" dirty="0">
                <a:latin typeface="PT Mono"/>
              </a:rPr>
              <a:t>ОБРАЗОВАТЕЛЬНЫХ</a:t>
            </a:r>
            <a:r>
              <a:rPr lang="ru-RU" sz="2800" spc="-130" dirty="0">
                <a:latin typeface="PT Mono"/>
              </a:rPr>
              <a:t> </a:t>
            </a:r>
            <a:r>
              <a:rPr sz="2800" spc="-130" dirty="0">
                <a:latin typeface="PT Mono"/>
              </a:rPr>
              <a:t>ПРОГРАММ</a:t>
            </a:r>
            <a:r>
              <a:rPr lang="ru-RU" sz="2800" dirty="0">
                <a:latin typeface="PT Mono"/>
                <a:cs typeface="PT Mono"/>
              </a:rPr>
              <a:t>, </a:t>
            </a:r>
            <a:r>
              <a:rPr sz="2800" spc="-114" dirty="0">
                <a:latin typeface="PT Mono"/>
                <a:cs typeface="PT Mono"/>
              </a:rPr>
              <a:t>РЕАЛИЗУЕМЫХ</a:t>
            </a:r>
            <a:r>
              <a:rPr lang="ru-RU" sz="2800" spc="-114" dirty="0">
                <a:latin typeface="PT Mono"/>
                <a:cs typeface="PT Mono"/>
              </a:rPr>
              <a:t> </a:t>
            </a:r>
            <a:br>
              <a:rPr lang="ru-RU" sz="2800" spc="-114" dirty="0">
                <a:latin typeface="PT Mono"/>
                <a:cs typeface="PT Mono"/>
              </a:rPr>
            </a:br>
            <a:r>
              <a:rPr sz="2800" dirty="0">
                <a:latin typeface="PT Mono"/>
                <a:cs typeface="PT Mono"/>
              </a:rPr>
              <a:t>С</a:t>
            </a:r>
            <a:r>
              <a:rPr lang="ru-RU" sz="2800" dirty="0">
                <a:latin typeface="PT Mono"/>
                <a:cs typeface="PT Mono"/>
              </a:rPr>
              <a:t> </a:t>
            </a:r>
            <a:r>
              <a:rPr sz="2800" spc="-130" dirty="0">
                <a:latin typeface="PT Mono"/>
                <a:cs typeface="PT Mono"/>
              </a:rPr>
              <a:t>ИСПОЛЬЗОВАНИЕ</a:t>
            </a:r>
            <a:r>
              <a:rPr lang="ru-RU" sz="2800" spc="-130" dirty="0">
                <a:latin typeface="PT Mono"/>
                <a:cs typeface="PT Mono"/>
              </a:rPr>
              <a:t>М</a:t>
            </a:r>
            <a:r>
              <a:rPr sz="2800" spc="-130" dirty="0">
                <a:latin typeface="PT Mono"/>
                <a:cs typeface="PT Mono"/>
              </a:rPr>
              <a:t>  </a:t>
            </a:r>
            <a:r>
              <a:rPr sz="2800" spc="-160" dirty="0">
                <a:latin typeface="PT Mono"/>
                <a:cs typeface="PT Mono"/>
              </a:rPr>
              <a:t>ОБОРУДОВАНИЯ</a:t>
            </a:r>
            <a:r>
              <a:rPr lang="ru-RU" sz="2800" spc="-160" dirty="0">
                <a:latin typeface="PT Mono"/>
                <a:cs typeface="PT Mono"/>
              </a:rPr>
              <a:t> </a:t>
            </a:r>
            <a:r>
              <a:rPr lang="ru-RU" sz="2800" spc="-130" dirty="0">
                <a:latin typeface="PT Mono"/>
                <a:cs typeface="PT Mono"/>
              </a:rPr>
              <a:t> </a:t>
            </a:r>
            <a:r>
              <a:rPr sz="2800" spc="-55" dirty="0">
                <a:latin typeface="PT Mono"/>
                <a:cs typeface="PT Mono"/>
              </a:rPr>
              <a:t>СОЗДАННЫХ  </a:t>
            </a:r>
            <a:r>
              <a:rPr sz="2800" spc="-155" dirty="0">
                <a:latin typeface="PT Mono"/>
                <a:cs typeface="PT Mono"/>
              </a:rPr>
              <a:t>МАСТЕРСКИХ</a:t>
            </a:r>
            <a:endParaRPr sz="28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373107"/>
            <a:ext cx="15316200" cy="8527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Программы </a:t>
            </a:r>
            <a:r>
              <a:rPr lang="ru-RU" sz="24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ДПО</a:t>
            </a: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Всего разработано 10 программ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программы ПК 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«Облицовка потолков и криволинейных поверхностей зданий плиткой (сложные поверхности)»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«Устройство каркасно-обшивных конструкций сложной геометрической формы»</a:t>
            </a:r>
            <a:endParaRPr lang="ru-RU" sz="24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программы профессиональной переподготовки с учетом стандарта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соответствующей компетенции по профессии: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«12680 «Каменщик»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«13450 Маляр строительный»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«14621 Монтажник санитарно – технических систем и оборудования»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программы ПК для преподавателей: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«Практика и методика реализации образовательных программ среднего профессионального образования с учетом спецификации стандартов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«Сантехника и отопление»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«Практика и методика реализации образовательных программ среднего профессионального образования с учетом спецификации стандартов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«Кирпичная кладка»</a:t>
            </a:r>
            <a:endParaRPr lang="ru-RU" sz="24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«Практика и методика реализации образовательных программ среднего профессионального образования с учетом спецификации стандартов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Малярные и декоративные работы»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«Практика и методика реализации образовательных программ среднего профессионального образования с учетом спецификации стандартов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Облицовка плиткой»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с применением электронного обучения и ДОТ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Выполнение штукатурных и декоративных работ с учетом спецификации стандартов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компетенции «Сухое строительство и штукатурные работы»»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 применением электронного обучения и ДОТ</a:t>
            </a:r>
            <a:endParaRPr lang="ru-RU" sz="24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5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0EE3EBB9-9887-4853-A69A-3168A8586571}"/>
              </a:ext>
            </a:extLst>
          </p:cNvPr>
          <p:cNvSpPr txBox="1"/>
          <p:nvPr/>
        </p:nvSpPr>
        <p:spPr>
          <a:xfrm>
            <a:off x="444500" y="269230"/>
            <a:ext cx="15151100" cy="128990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5000"/>
              </a:lnSpc>
              <a:tabLst>
                <a:tab pos="3894454" algn="l"/>
                <a:tab pos="5344160" algn="l"/>
                <a:tab pos="5720715" algn="l"/>
                <a:tab pos="6258560" algn="l"/>
                <a:tab pos="8383270" algn="l"/>
                <a:tab pos="10875010" algn="l"/>
              </a:tabLst>
            </a:pPr>
            <a:r>
              <a:rPr sz="3200" spc="-130" dirty="0">
                <a:latin typeface="PT Mono"/>
              </a:rPr>
              <a:t>ПЕРЕЧЕНЬ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ОБРАЗОВАТЕЛЬНЫХ</a:t>
            </a:r>
            <a:r>
              <a:rPr lang="ru-RU" sz="3200" spc="-130" dirty="0">
                <a:latin typeface="PT Mono"/>
              </a:rPr>
              <a:t> </a:t>
            </a:r>
            <a:r>
              <a:rPr sz="3200" spc="-130" dirty="0">
                <a:latin typeface="PT Mono"/>
              </a:rPr>
              <a:t>ПРОГРАММ</a:t>
            </a:r>
            <a:r>
              <a:rPr lang="ru-RU" sz="3200" dirty="0">
                <a:latin typeface="PT Mono"/>
                <a:cs typeface="PT Mono"/>
              </a:rPr>
              <a:t>, </a:t>
            </a:r>
            <a:r>
              <a:rPr sz="3200" spc="-114" dirty="0">
                <a:latin typeface="PT Mono"/>
                <a:cs typeface="PT Mono"/>
              </a:rPr>
              <a:t>РЕАЛИЗУЕМЫХ</a:t>
            </a:r>
            <a:r>
              <a:rPr lang="ru-RU" sz="3200" spc="-114" dirty="0">
                <a:latin typeface="PT Mono"/>
                <a:cs typeface="PT Mono"/>
              </a:rPr>
              <a:t> </a:t>
            </a:r>
            <a:br>
              <a:rPr lang="ru-RU" sz="3200" spc="-114" dirty="0">
                <a:latin typeface="PT Mono"/>
                <a:cs typeface="PT Mono"/>
              </a:rPr>
            </a:br>
            <a:r>
              <a:rPr sz="3200" dirty="0">
                <a:latin typeface="PT Mono"/>
                <a:cs typeface="PT Mono"/>
              </a:rPr>
              <a:t>С</a:t>
            </a:r>
            <a:r>
              <a:rPr lang="ru-RU" sz="3200" dirty="0">
                <a:latin typeface="PT Mono"/>
                <a:cs typeface="PT Mono"/>
              </a:rPr>
              <a:t> </a:t>
            </a:r>
            <a:r>
              <a:rPr sz="3200" spc="-130" dirty="0">
                <a:latin typeface="PT Mono"/>
                <a:cs typeface="PT Mono"/>
              </a:rPr>
              <a:t>ИСПОЛЬЗОВАНИЕ</a:t>
            </a:r>
            <a:r>
              <a:rPr lang="ru-RU" sz="3200" spc="-130" dirty="0">
                <a:latin typeface="PT Mono"/>
                <a:cs typeface="PT Mono"/>
              </a:rPr>
              <a:t>М</a:t>
            </a:r>
            <a:r>
              <a:rPr sz="3200" spc="-130" dirty="0">
                <a:latin typeface="PT Mono"/>
                <a:cs typeface="PT Mono"/>
              </a:rPr>
              <a:t>  </a:t>
            </a:r>
            <a:r>
              <a:rPr sz="3200" spc="-160" dirty="0">
                <a:latin typeface="PT Mono"/>
                <a:cs typeface="PT Mono"/>
              </a:rPr>
              <a:t>ОБОРУДОВАНИЯ</a:t>
            </a:r>
            <a:r>
              <a:rPr lang="ru-RU" sz="3200" spc="-160" dirty="0">
                <a:latin typeface="PT Mono"/>
                <a:cs typeface="PT Mono"/>
              </a:rPr>
              <a:t> </a:t>
            </a:r>
            <a:r>
              <a:rPr lang="ru-RU" sz="3200" spc="-130" dirty="0">
                <a:latin typeface="PT Mono"/>
                <a:cs typeface="PT Mono"/>
              </a:rPr>
              <a:t> </a:t>
            </a:r>
            <a:r>
              <a:rPr sz="3200" spc="-55" dirty="0">
                <a:latin typeface="PT Mono"/>
                <a:cs typeface="PT Mono"/>
              </a:rPr>
              <a:t>СОЗДАННЫХ  </a:t>
            </a:r>
            <a:r>
              <a:rPr sz="3200" spc="-155" dirty="0">
                <a:latin typeface="PT Mono"/>
                <a:cs typeface="PT Mono"/>
              </a:rPr>
              <a:t>МАСТЕРСКИХ</a:t>
            </a:r>
            <a:endParaRPr sz="3200" dirty="0">
              <a:latin typeface="PT Mono"/>
              <a:cs typeface="PT Mono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C85A42-2D11-41C6-9CF7-3903E651A2A6}"/>
              </a:ext>
            </a:extLst>
          </p:cNvPr>
          <p:cNvSpPr/>
          <p:nvPr/>
        </p:nvSpPr>
        <p:spPr>
          <a:xfrm>
            <a:off x="584200" y="1803401"/>
            <a:ext cx="15011400" cy="7566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3200" b="1" dirty="0" smtClean="0"/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Дополнительные общеобразовательные программы </a:t>
            </a:r>
            <a:r>
              <a:rPr lang="ru-RU" sz="3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Всего разработано 5 программ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«Шаг в профессию «Облицовщик плиточник»»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«Шаг в профессию «Каменщик»»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«Шаг в профессию «Маляр строительный»»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«Шаг в профессию «Монтажник санитарно-технических систем и оборудования»»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«Шаг в профессию «Штукатур»»</a:t>
            </a:r>
          </a:p>
          <a:p>
            <a:endParaRPr lang="ru-RU" sz="3200" b="1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3200" dirty="0">
              <a:latin typeface="PT Mon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529938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431800"/>
            <a:ext cx="153670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4972050" algn="l"/>
                <a:tab pos="5886450" algn="l"/>
              </a:tabLst>
            </a:pPr>
            <a:r>
              <a:rPr sz="4400" spc="-105" dirty="0"/>
              <a:t>П</a:t>
            </a:r>
            <a:r>
              <a:rPr sz="4400" spc="-229" dirty="0"/>
              <a:t>У</a:t>
            </a:r>
            <a:r>
              <a:rPr sz="4400" spc="-150" dirty="0"/>
              <a:t>Б</a:t>
            </a:r>
            <a:r>
              <a:rPr sz="4400" spc="-65" dirty="0"/>
              <a:t>Л</a:t>
            </a:r>
            <a:r>
              <a:rPr sz="4400" spc="-95" dirty="0"/>
              <a:t>И</a:t>
            </a:r>
            <a:r>
              <a:rPr sz="4400" spc="150" dirty="0"/>
              <a:t>К</a:t>
            </a:r>
            <a:r>
              <a:rPr sz="4400" spc="-60" dirty="0"/>
              <a:t>А</a:t>
            </a:r>
            <a:r>
              <a:rPr sz="4400" spc="5" dirty="0"/>
              <a:t>Ц</a:t>
            </a:r>
            <a:r>
              <a:rPr sz="4400" spc="-15" dirty="0"/>
              <a:t>И</a:t>
            </a:r>
            <a:r>
              <a:rPr sz="4400" dirty="0"/>
              <a:t>И</a:t>
            </a:r>
            <a:r>
              <a:rPr lang="ru-RU" sz="4400" dirty="0"/>
              <a:t> </a:t>
            </a:r>
            <a:r>
              <a:rPr sz="4400" dirty="0"/>
              <a:t>В</a:t>
            </a:r>
            <a:r>
              <a:rPr lang="ru-RU" sz="4400" dirty="0"/>
              <a:t> </a:t>
            </a:r>
            <a:r>
              <a:rPr sz="4400" spc="-95" dirty="0"/>
              <a:t>С</a:t>
            </a:r>
            <a:r>
              <a:rPr sz="4400" spc="-15" dirty="0"/>
              <a:t>М</a:t>
            </a:r>
            <a:r>
              <a:rPr sz="4400" dirty="0"/>
              <a:t>И</a:t>
            </a:r>
            <a:r>
              <a:rPr lang="ru-RU" sz="4400" dirty="0"/>
              <a:t> </a:t>
            </a:r>
            <a:br>
              <a:rPr lang="ru-RU" sz="4400" dirty="0"/>
            </a:br>
            <a:endParaRPr sz="1400" dirty="0"/>
          </a:p>
        </p:txBody>
      </p:sp>
      <p:pic>
        <p:nvPicPr>
          <p:cNvPr id="3073" name="Picture 1" descr="C:\Users\maksi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600" y="2413000"/>
            <a:ext cx="7147923" cy="31562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461000" y="6223000"/>
            <a:ext cx="4994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T Mono"/>
                <a:hlinkClick r:id="rId3"/>
              </a:rPr>
              <a:t>https://minobr.75.ru/novosti/171302</a:t>
            </a:r>
            <a:endParaRPr lang="ru-RU" sz="2400" dirty="0">
              <a:latin typeface="PT Mono"/>
            </a:endParaRPr>
          </a:p>
        </p:txBody>
      </p:sp>
      <p:pic>
        <p:nvPicPr>
          <p:cNvPr id="3075" name="Picture 3" descr="C:\Users\maksi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5200" y="6985000"/>
            <a:ext cx="6457950" cy="266831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60400" y="1727200"/>
            <a:ext cx="449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PT Mono"/>
                <a:hlinkClick r:id="rId3"/>
              </a:rPr>
              <a:t>https://youtu.be/phA7RyYS3kc</a:t>
            </a:r>
            <a:endParaRPr lang="ru-RU" sz="2400" dirty="0">
              <a:latin typeface="PT Mono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47200" y="1193800"/>
            <a:ext cx="5943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hlinkClick r:id="rId5"/>
              </a:rPr>
              <a:t>https://gtrkchita.ru/news/?id=34388</a:t>
            </a:r>
            <a:endParaRPr lang="ru-RU" sz="2800" dirty="0"/>
          </a:p>
        </p:txBody>
      </p:sp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2400" y="2184400"/>
            <a:ext cx="5867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38755" algn="l"/>
              </a:tabLst>
            </a:pPr>
            <a:r>
              <a:rPr sz="4400" spc="-210" dirty="0" smtClean="0">
                <a:cs typeface="Times New Roman" panose="02020603050405020304" pitchFamily="18" charset="0"/>
              </a:rPr>
              <a:t>О</a:t>
            </a:r>
            <a:r>
              <a:rPr sz="4400" spc="-130" dirty="0" smtClean="0">
                <a:cs typeface="Times New Roman" panose="02020603050405020304" pitchFamily="18" charset="0"/>
              </a:rPr>
              <a:t>Б</a:t>
            </a:r>
            <a:r>
              <a:rPr sz="4400" spc="165" dirty="0" smtClean="0">
                <a:cs typeface="Times New Roman" panose="02020603050405020304" pitchFamily="18" charset="0"/>
              </a:rPr>
              <a:t>Щ</a:t>
            </a:r>
            <a:r>
              <a:rPr sz="4400" spc="30" dirty="0" smtClean="0">
                <a:cs typeface="Times New Roman" panose="02020603050405020304" pitchFamily="18" charset="0"/>
              </a:rPr>
              <a:t>А</a:t>
            </a:r>
            <a:r>
              <a:rPr sz="4400" dirty="0" smtClean="0">
                <a:cs typeface="Times New Roman" panose="02020603050405020304" pitchFamily="18" charset="0"/>
              </a:rPr>
              <a:t>Я</a:t>
            </a:r>
            <a:r>
              <a:rPr lang="ru-RU" sz="4400" dirty="0" smtClean="0">
                <a:cs typeface="Times New Roman" panose="02020603050405020304" pitchFamily="18" charset="0"/>
              </a:rPr>
              <a:t>  </a:t>
            </a:r>
            <a:r>
              <a:rPr sz="4400" spc="-15" dirty="0" smtClean="0">
                <a:cs typeface="Times New Roman" panose="02020603050405020304" pitchFamily="18" charset="0"/>
              </a:rPr>
              <a:t>И</a:t>
            </a:r>
            <a:r>
              <a:rPr sz="4400" spc="-10" dirty="0" smtClean="0">
                <a:cs typeface="Times New Roman" panose="02020603050405020304" pitchFamily="18" charset="0"/>
              </a:rPr>
              <a:t>Н</a:t>
            </a:r>
            <a:r>
              <a:rPr sz="4400" dirty="0" smtClean="0">
                <a:cs typeface="Times New Roman" panose="02020603050405020304" pitchFamily="18" charset="0"/>
              </a:rPr>
              <a:t>Ф</a:t>
            </a:r>
            <a:r>
              <a:rPr sz="4400" spc="-185" dirty="0" smtClean="0">
                <a:cs typeface="Times New Roman" panose="02020603050405020304" pitchFamily="18" charset="0"/>
              </a:rPr>
              <a:t>О</a:t>
            </a:r>
            <a:r>
              <a:rPr sz="4400" spc="-180" dirty="0" smtClean="0">
                <a:cs typeface="Times New Roman" panose="02020603050405020304" pitchFamily="18" charset="0"/>
              </a:rPr>
              <a:t>Р</a:t>
            </a:r>
            <a:r>
              <a:rPr sz="4400" spc="-30" dirty="0" smtClean="0">
                <a:cs typeface="Times New Roman" panose="02020603050405020304" pitchFamily="18" charset="0"/>
              </a:rPr>
              <a:t>М</a:t>
            </a:r>
            <a:r>
              <a:rPr sz="4400" spc="-60" dirty="0" smtClean="0">
                <a:cs typeface="Times New Roman" panose="02020603050405020304" pitchFamily="18" charset="0"/>
              </a:rPr>
              <a:t>А</a:t>
            </a:r>
            <a:r>
              <a:rPr sz="4400" spc="5" dirty="0" smtClean="0">
                <a:cs typeface="Times New Roman" panose="02020603050405020304" pitchFamily="18" charset="0"/>
              </a:rPr>
              <a:t>Ц</a:t>
            </a:r>
            <a:r>
              <a:rPr sz="4400" spc="-114" dirty="0" smtClean="0">
                <a:cs typeface="Times New Roman" panose="02020603050405020304" pitchFamily="18" charset="0"/>
              </a:rPr>
              <a:t>И</a:t>
            </a:r>
            <a:r>
              <a:rPr sz="4400" dirty="0" smtClean="0">
                <a:cs typeface="Times New Roman" panose="02020603050405020304" pitchFamily="18" charset="0"/>
              </a:rPr>
              <a:t>Я</a:t>
            </a:r>
            <a:endParaRPr sz="4400" dirty="0"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800" y="3251200"/>
            <a:ext cx="7363279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sz="2400" spc="-15" dirty="0">
                <a:latin typeface="PT Mono"/>
                <a:cs typeface="PT Mono"/>
              </a:rPr>
              <a:t>НАИМЕНОВАНИЕ	</a:t>
            </a:r>
            <a:r>
              <a:rPr sz="2400" spc="-55" dirty="0">
                <a:latin typeface="PT Mono"/>
                <a:cs typeface="PT Mono"/>
              </a:rPr>
              <a:t>ОРГАНИЗАЦИИ:</a:t>
            </a:r>
            <a:r>
              <a:rPr lang="ru-RU" sz="2400" spc="-55" dirty="0">
                <a:latin typeface="PT Mono"/>
                <a:cs typeface="PT Mono"/>
              </a:rPr>
              <a:t> </a:t>
            </a:r>
            <a:endParaRPr lang="ru-RU" sz="2400" spc="-55" dirty="0" smtClean="0">
              <a:latin typeface="PT Mono"/>
              <a:cs typeface="PT Mono"/>
            </a:endParaRPr>
          </a:p>
          <a:p>
            <a:pPr marL="12700">
              <a:lnSpc>
                <a:spcPct val="100000"/>
              </a:lnSpc>
              <a:tabLst>
                <a:tab pos="2667000" algn="l"/>
              </a:tabLst>
            </a:pPr>
            <a:r>
              <a:rPr lang="ru-RU" sz="2400" b="1" dirty="0" smtClean="0">
                <a:latin typeface="PT Mono"/>
              </a:rPr>
              <a:t>Государственное профессиональное образовательное учреждение «Читинский техникум отраслевых технологий и бизнеса»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dirty="0">
              <a:latin typeface="PT Mono"/>
              <a:cs typeface="PT Mon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600" y="5842000"/>
            <a:ext cx="73061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ЮР</a:t>
            </a:r>
            <a:r>
              <a:rPr lang="ru-RU" sz="2400" spc="-45" dirty="0">
                <a:latin typeface="PT Mono"/>
              </a:rPr>
              <a:t>ИДИЧЕСКИЙ </a:t>
            </a:r>
            <a:r>
              <a:rPr lang="ru-RU" sz="2400" dirty="0">
                <a:latin typeface="PT Mono"/>
              </a:rPr>
              <a:t> </a:t>
            </a:r>
            <a:r>
              <a:rPr sz="2400" spc="85" dirty="0" smtClean="0">
                <a:latin typeface="PT Mono"/>
                <a:cs typeface="PT Mono"/>
              </a:rPr>
              <a:t>А</a:t>
            </a:r>
            <a:r>
              <a:rPr sz="2400" spc="-40" dirty="0" smtClean="0">
                <a:latin typeface="PT Mono"/>
                <a:cs typeface="PT Mono"/>
              </a:rPr>
              <a:t>Д</a:t>
            </a:r>
            <a:r>
              <a:rPr sz="2400" spc="-120" dirty="0" smtClean="0">
                <a:latin typeface="PT Mono"/>
                <a:cs typeface="PT Mono"/>
              </a:rPr>
              <a:t>РЕ</a:t>
            </a:r>
            <a:r>
              <a:rPr sz="2400" spc="-280" dirty="0" smtClean="0">
                <a:latin typeface="PT Mono"/>
                <a:cs typeface="PT Mono"/>
              </a:rPr>
              <a:t>С</a:t>
            </a:r>
            <a:r>
              <a:rPr lang="ru-RU" sz="2400" spc="-280" dirty="0" smtClean="0">
                <a:latin typeface="PT Mono"/>
                <a:cs typeface="PT Mono"/>
              </a:rPr>
              <a:t> </a:t>
            </a:r>
            <a:r>
              <a:rPr sz="2400" dirty="0">
                <a:latin typeface="PT Mono"/>
                <a:cs typeface="PT Mono"/>
              </a:rPr>
              <a:t>:</a:t>
            </a:r>
            <a:r>
              <a:rPr lang="ru-RU" sz="2400" dirty="0">
                <a:latin typeface="PT Mono"/>
                <a:cs typeface="PT Mono"/>
              </a:rPr>
              <a:t> </a:t>
            </a:r>
            <a:r>
              <a:rPr lang="ru-RU" sz="2400" b="1" spc="-45" dirty="0" smtClean="0">
                <a:latin typeface="PT Mono"/>
              </a:rPr>
              <a:t>Россия, 672000, Забайкальский край, г.Чита, ул. Бабушкина д.66 </a:t>
            </a:r>
            <a:endParaRPr sz="2400" b="1" dirty="0">
              <a:latin typeface="PT Mono"/>
              <a:cs typeface="PT Mono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xmlns="" id="{F04BCE41-8BB8-4FA8-9B81-072D994D79EA}"/>
              </a:ext>
            </a:extLst>
          </p:cNvPr>
          <p:cNvSpPr txBox="1"/>
          <p:nvPr/>
        </p:nvSpPr>
        <p:spPr>
          <a:xfrm>
            <a:off x="355600" y="7594600"/>
            <a:ext cx="66929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1840" algn="l"/>
                <a:tab pos="2132965" algn="l"/>
                <a:tab pos="2880995" algn="l"/>
              </a:tabLst>
            </a:pPr>
            <a:r>
              <a:rPr sz="2400" spc="-45" dirty="0">
                <a:latin typeface="PT Mono"/>
              </a:rPr>
              <a:t>АДРЕС</a:t>
            </a:r>
            <a:r>
              <a:rPr lang="ru-RU" sz="2400" spc="-45" dirty="0">
                <a:latin typeface="PT Mono"/>
              </a:rPr>
              <a:t> РАСПОЛОЖЕНИЯ МАСТЕРСКИХ</a:t>
            </a:r>
            <a:r>
              <a:rPr sz="2400" spc="-45" dirty="0">
                <a:latin typeface="PT Mono"/>
              </a:rPr>
              <a:t>:</a:t>
            </a:r>
            <a:r>
              <a:rPr lang="ru-RU" sz="2400" spc="-45" dirty="0">
                <a:latin typeface="PT Mono"/>
              </a:rPr>
              <a:t> </a:t>
            </a:r>
            <a:r>
              <a:rPr lang="ru-RU" sz="2400" b="1" spc="-45" dirty="0" smtClean="0">
                <a:latin typeface="PT Mono"/>
              </a:rPr>
              <a:t>Россия, 672000, Забайкальский край, г.Чита, ул. Бабушкина  д.2 «б»</a:t>
            </a:r>
            <a:endParaRPr lang="ru-RU" sz="2400" b="1" dirty="0">
              <a:latin typeface="PT Mono"/>
              <a:cs typeface="PT Mono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xmlns="" id="{04E9EC64-3DB9-45E3-B877-B931DA40C362}"/>
              </a:ext>
            </a:extLst>
          </p:cNvPr>
          <p:cNvSpPr txBox="1"/>
          <p:nvPr/>
        </p:nvSpPr>
        <p:spPr>
          <a:xfrm>
            <a:off x="431800" y="2108200"/>
            <a:ext cx="50730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75" dirty="0">
                <a:latin typeface="PT Mono"/>
                <a:cs typeface="PT Mono"/>
              </a:rPr>
              <a:t>РЕГИОН</a:t>
            </a:r>
            <a:r>
              <a:rPr sz="2400" spc="-75" dirty="0" smtClean="0">
                <a:latin typeface="PT Mono"/>
                <a:cs typeface="PT Mono"/>
              </a:rPr>
              <a:t>:</a:t>
            </a:r>
            <a:r>
              <a:rPr lang="ru-RU" sz="2400" spc="-75" dirty="0" smtClean="0">
                <a:latin typeface="PT Mono"/>
                <a:cs typeface="PT Mono"/>
              </a:rPr>
              <a:t> </a:t>
            </a:r>
            <a:r>
              <a:rPr lang="ru-RU" sz="2400" b="1" spc="-75" dirty="0" smtClean="0">
                <a:latin typeface="PT Mono"/>
                <a:cs typeface="PT Mono"/>
              </a:rPr>
              <a:t>Забайкальский край </a:t>
            </a:r>
            <a:r>
              <a:rPr lang="ru-RU" sz="2400" b="1" spc="-55" dirty="0" smtClean="0">
                <a:latin typeface="PT Mono"/>
                <a:cs typeface="PT Mono"/>
              </a:rPr>
              <a:t> </a:t>
            </a:r>
            <a:endParaRPr sz="2400" b="1" dirty="0">
              <a:latin typeface="PT Mono"/>
              <a:cs typeface="PT Mono"/>
            </a:endParaRPr>
          </a:p>
        </p:txBody>
      </p:sp>
      <p:pic>
        <p:nvPicPr>
          <p:cNvPr id="2050" name="Picture 2" descr="\\PDCV1\docs\Методисты\Максимова Ирина Николаевна\Временная\от Теруковой\фото с учащимися\30-09-2020_10-38-41\IMG-328ac624e98cfce0b1bfaa8387d871a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5600" y="2413000"/>
            <a:ext cx="7763933" cy="582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:a16="http://schemas.microsoft.com/office/drawing/2014/main" xmlns="" id="{9B51E8D8-804F-4D9F-BAF2-0144E2014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660400"/>
            <a:ext cx="157988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667000" algn="l"/>
              </a:tabLst>
            </a:pPr>
            <a:r>
              <a:rPr lang="ru-RU" sz="3200" b="1" dirty="0" smtClean="0"/>
              <a:t>Государственное профессиональное образовательное учреждение «Читинский техникум отраслевых технологий и бизнеса»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1026" name="Picture 2" descr="\\PDCV1\docs\Методисты\Максимова Ирина Николаевна\Временная\от Теруковой\фото с учащимися\фото с учащимися\DSC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2946400"/>
            <a:ext cx="7378700" cy="5486400"/>
          </a:xfrm>
          <a:prstGeom prst="rect">
            <a:avLst/>
          </a:prstGeom>
          <a:noFill/>
        </p:spPr>
      </p:pic>
      <p:pic>
        <p:nvPicPr>
          <p:cNvPr id="2" name="Picture 2" descr="C:\Users\Zhanna\Desktop\Дима_СВ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600" y="2946400"/>
            <a:ext cx="6629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xmlns="" id="{9B51E8D8-804F-4D9F-BAF2-0144E2014E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3700" y="322263"/>
            <a:ext cx="154051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667000" algn="l"/>
              </a:tabLst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Государственное профессиональное образовательное учреждение «Читинский техникум отраслевых технологий и бизнеса»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1026" name="Picture 2" descr="\\PDCV1\docs\Методисты\Максимова Ирина Николаевна\Временная\от Теруковой\фото с учащимися\фото с учащимися\DSC_0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022600"/>
            <a:ext cx="7302500" cy="6172200"/>
          </a:xfrm>
          <a:prstGeom prst="rect">
            <a:avLst/>
          </a:prstGeom>
          <a:noFill/>
        </p:spPr>
      </p:pic>
      <p:pic>
        <p:nvPicPr>
          <p:cNvPr id="2" name="Picture 2" descr="C:\Users\Zhanna\Desktop\Фрес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6600" y="3040348"/>
            <a:ext cx="6553200" cy="6078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25198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050" y="429359"/>
            <a:ext cx="15240000" cy="866456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 marR="5080" algn="ctr">
              <a:lnSpc>
                <a:spcPts val="6900"/>
              </a:lnSpc>
              <a:spcBef>
                <a:spcPts val="580"/>
              </a:spcBef>
              <a:tabLst>
                <a:tab pos="1312545" algn="l"/>
                <a:tab pos="2644775" algn="l"/>
                <a:tab pos="3492500" algn="l"/>
                <a:tab pos="9362440" algn="l"/>
              </a:tabLst>
            </a:pPr>
            <a:r>
              <a:rPr sz="4400" spc="-210" dirty="0"/>
              <a:t>ОБ</a:t>
            </a:r>
            <a:r>
              <a:rPr sz="4400" spc="-235" dirty="0"/>
              <a:t>Ъ</a:t>
            </a:r>
            <a:r>
              <a:rPr sz="4400" spc="-229" dirty="0"/>
              <a:t>Е</a:t>
            </a:r>
            <a:r>
              <a:rPr sz="4400" dirty="0"/>
              <a:t>М</a:t>
            </a:r>
            <a:r>
              <a:rPr lang="ru-RU" sz="4400" dirty="0"/>
              <a:t> </a:t>
            </a:r>
            <a:r>
              <a:rPr sz="4400" spc="-15" dirty="0"/>
              <a:t>ФИ</a:t>
            </a:r>
            <a:r>
              <a:rPr sz="4400" spc="-30" dirty="0"/>
              <a:t>Н</a:t>
            </a:r>
            <a:r>
              <a:rPr sz="4400" spc="-25" dirty="0"/>
              <a:t>А</a:t>
            </a:r>
            <a:r>
              <a:rPr sz="4400" spc="-125" dirty="0"/>
              <a:t>Н</a:t>
            </a:r>
            <a:r>
              <a:rPr sz="4400" spc="-95" dirty="0"/>
              <a:t>С</a:t>
            </a:r>
            <a:r>
              <a:rPr sz="4400" spc="-145" dirty="0"/>
              <a:t>И</a:t>
            </a:r>
            <a:r>
              <a:rPr sz="4400" spc="-160" dirty="0"/>
              <a:t>Р</a:t>
            </a:r>
            <a:r>
              <a:rPr sz="4400" spc="-185" dirty="0"/>
              <a:t>О</a:t>
            </a:r>
            <a:r>
              <a:rPr sz="4400" spc="-175" dirty="0"/>
              <a:t>В</a:t>
            </a:r>
            <a:r>
              <a:rPr sz="4400" spc="-25" dirty="0"/>
              <a:t>А</a:t>
            </a:r>
            <a:r>
              <a:rPr sz="4400" spc="-15" dirty="0"/>
              <a:t>Н</a:t>
            </a:r>
            <a:r>
              <a:rPr sz="4400" spc="-114" dirty="0"/>
              <a:t>И</a:t>
            </a:r>
            <a:r>
              <a:rPr sz="4400" dirty="0"/>
              <a:t>Я</a:t>
            </a:r>
            <a:r>
              <a:rPr lang="ru-RU" sz="4400" dirty="0"/>
              <a:t> </a:t>
            </a:r>
            <a:r>
              <a:rPr sz="4400" spc="-175" dirty="0"/>
              <a:t>П</a:t>
            </a:r>
            <a:r>
              <a:rPr sz="4400" spc="-160" dirty="0"/>
              <a:t>Р</a:t>
            </a:r>
            <a:r>
              <a:rPr sz="4400" spc="-204" dirty="0"/>
              <a:t>О</a:t>
            </a:r>
            <a:r>
              <a:rPr sz="4400" spc="-310" dirty="0"/>
              <a:t>Е</a:t>
            </a:r>
            <a:r>
              <a:rPr sz="4400" spc="-30" dirty="0"/>
              <a:t>К</a:t>
            </a:r>
            <a:r>
              <a:rPr sz="4400" spc="-315" dirty="0"/>
              <a:t>Т</a:t>
            </a:r>
            <a:r>
              <a:rPr sz="4400" dirty="0"/>
              <a:t>А </a:t>
            </a:r>
            <a:r>
              <a:rPr sz="4400" spc="-427" baseline="5555" dirty="0"/>
              <a:t>(</a:t>
            </a:r>
            <a:r>
              <a:rPr sz="4400" spc="-285" dirty="0"/>
              <a:t>В	</a:t>
            </a:r>
            <a:r>
              <a:rPr sz="4400" spc="-210" dirty="0"/>
              <a:t>ТЫС.</a:t>
            </a:r>
            <a:r>
              <a:rPr lang="ru-RU" sz="4400" spc="-210" dirty="0"/>
              <a:t> </a:t>
            </a:r>
            <a:r>
              <a:rPr sz="4400" spc="-220" dirty="0"/>
              <a:t>РУБЛЕЙ</a:t>
            </a:r>
            <a:r>
              <a:rPr sz="4400" spc="-330" baseline="5555" dirty="0"/>
              <a:t>)</a:t>
            </a:r>
            <a:endParaRPr sz="4400" baseline="5555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7152551"/>
              </p:ext>
            </p:extLst>
          </p:nvPr>
        </p:nvGraphicFramePr>
        <p:xfrm>
          <a:off x="584200" y="4013200"/>
          <a:ext cx="15328900" cy="56393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29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9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303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15"/>
                        </a:spcBef>
                        <a:tabLst>
                          <a:tab pos="2654935" algn="l"/>
                        </a:tabLst>
                      </a:pPr>
                      <a:r>
                        <a:rPr sz="2700" spc="-1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НАИМЕНОВАНИЕ</a:t>
                      </a:r>
                      <a:r>
                        <a:rPr lang="ru-RU" sz="2700" spc="-15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  </a:t>
                      </a:r>
                      <a:r>
                        <a:rPr sz="2700" spc="-4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МАСТЕРСКИХ</a:t>
                      </a:r>
                      <a:endParaRPr sz="27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2940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28800" marR="772795" indent="-1049020" algn="ctr">
                        <a:lnSpc>
                          <a:spcPts val="2700"/>
                        </a:lnSpc>
                        <a:spcBef>
                          <a:spcPts val="1505"/>
                        </a:spcBef>
                        <a:tabLst>
                          <a:tab pos="2976880" algn="l"/>
                          <a:tab pos="3430904" algn="l"/>
                          <a:tab pos="5035550" algn="l"/>
                          <a:tab pos="5240020" algn="l"/>
                          <a:tab pos="5651500" algn="l"/>
                        </a:tabLst>
                      </a:pPr>
                      <a:r>
                        <a:rPr sz="2700" b="0" spc="-1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-4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Л</a:t>
                      </a:r>
                      <a:r>
                        <a:rPr sz="2700" b="0" spc="-6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ИЧ</a:t>
                      </a:r>
                      <a:r>
                        <a:rPr sz="2700" b="0" spc="-12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-3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-7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Т</a:t>
                      </a:r>
                      <a:r>
                        <a:rPr sz="2700" b="0" spc="-3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sz="2700" b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lang="ru-RU" sz="2700" b="0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4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О</a:t>
                      </a:r>
                      <a:r>
                        <a:rPr sz="2700" b="0" spc="-1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</a:t>
                      </a:r>
                      <a:r>
                        <a:rPr sz="2700" b="0" spc="1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4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2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Щ</a:t>
                      </a:r>
                      <a:r>
                        <a:rPr sz="2700" b="0" spc="-7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Е</a:t>
                      </a:r>
                      <a:r>
                        <a:rPr sz="2700" b="0" spc="2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35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Н</a:t>
                      </a:r>
                      <a:r>
                        <a:rPr sz="2700" b="0" spc="2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Ы</a:t>
                      </a:r>
                      <a:r>
                        <a:rPr sz="2700" b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</a:t>
                      </a:r>
                      <a:r>
                        <a:rPr lang="ru-RU"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1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</a:t>
                      </a:r>
                      <a:r>
                        <a:rPr sz="2700" b="0" spc="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spc="-1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</a:t>
                      </a:r>
                      <a:r>
                        <a:rPr sz="2700" b="0" spc="9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К</a:t>
                      </a:r>
                      <a:r>
                        <a:rPr sz="2700" b="0" spc="7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А</a:t>
                      </a:r>
                      <a:r>
                        <a:rPr sz="2700" b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Х</a:t>
                      </a:r>
                      <a:r>
                        <a:rPr lang="ru-RU" sz="2700" b="0" baseline="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ПРОЕКТА</a:t>
                      </a:r>
                      <a:r>
                        <a:rPr lang="ru-RU" sz="2700" b="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	</a:t>
                      </a:r>
                      <a:r>
                        <a:rPr sz="2700" b="0" spc="-5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РАБОЧИХ</a:t>
                      </a:r>
                      <a:r>
                        <a:rPr lang="ru-RU" sz="2700" b="0" spc="-5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700" b="0" spc="-5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МЕСТ</a:t>
                      </a:r>
                      <a:endParaRPr lang="ru-RU" sz="2700" b="0" spc="-50" dirty="0" smtClean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911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32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Облицовка плиткой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5</a:t>
                      </a:r>
                      <a:endParaRPr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542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Сухое строительство и штукатурные                работы</a:t>
                      </a: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9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Кирпичная кладка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2690480"/>
                  </a:ext>
                </a:extLst>
              </a:tr>
              <a:tr h="5378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Сантехника и отопление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0623601"/>
                  </a:ext>
                </a:extLst>
              </a:tr>
              <a:tr h="469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800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 </a:t>
                      </a: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Малярные и декоративные работы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sz="2800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b="1" dirty="0" smtClean="0">
                          <a:solidFill>
                            <a:sysClr val="windowText" lastClr="000000"/>
                          </a:solidFill>
                          <a:latin typeface="PT Mono"/>
                          <a:cs typeface="Times New Roman"/>
                        </a:rPr>
                        <a:t>5</a:t>
                      </a:r>
                      <a:endParaRPr lang="ru-RU" sz="2800" b="1" dirty="0">
                        <a:solidFill>
                          <a:sysClr val="windowText" lastClr="000000"/>
                        </a:solidFill>
                        <a:latin typeface="PT Mono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9572840"/>
                  </a:ext>
                </a:extLst>
              </a:tr>
            </a:tbl>
          </a:graphicData>
        </a:graphic>
      </p:graphicFrame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xmlns="" id="{2608164A-FCBD-48F6-8A75-A05584DF9C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4612696"/>
              </p:ext>
            </p:extLst>
          </p:nvPr>
        </p:nvGraphicFramePr>
        <p:xfrm>
          <a:off x="463232" y="1651000"/>
          <a:ext cx="15329535" cy="1562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9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98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98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</a:pPr>
                      <a:r>
                        <a:rPr sz="2400" spc="-3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ФЕДЕРАЛЬНЫЙ</a:t>
                      </a: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БЮДЖЕТ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2656205" algn="l"/>
                        </a:tabLst>
                      </a:pP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РЕГИОНАЛЬНЫ</a:t>
                      </a:r>
                      <a:r>
                        <a:rPr lang="ru-RU"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Й </a:t>
                      </a:r>
                      <a:r>
                        <a:rPr sz="2400" spc="-10" dirty="0">
                          <a:solidFill>
                            <a:sysClr val="windowText" lastClr="000000"/>
                          </a:solidFill>
                          <a:latin typeface="PT Mono"/>
                          <a:ea typeface="+mn-ea"/>
                          <a:cs typeface="PT Mono"/>
                        </a:rPr>
                        <a:t>	БЮДЖЕТ</a:t>
                      </a: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31165">
                        <a:lnSpc>
                          <a:spcPct val="100000"/>
                        </a:lnSpc>
                        <a:spcBef>
                          <a:spcPts val="1415"/>
                        </a:spcBef>
                        <a:tabLst>
                          <a:tab pos="3081655" algn="l"/>
                        </a:tabLst>
                      </a:pPr>
                      <a:r>
                        <a:rPr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ВНЕБЮДЖЕТНЫЕ</a:t>
                      </a:r>
                      <a:r>
                        <a:rPr lang="ru-RU" sz="2400" spc="-20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 </a:t>
                      </a:r>
                      <a:r>
                        <a:rPr sz="2400" spc="-55" dirty="0">
                          <a:solidFill>
                            <a:sysClr val="windowText" lastClr="000000"/>
                          </a:solidFill>
                          <a:latin typeface="PT Mono"/>
                          <a:cs typeface="PT Mono"/>
                        </a:rPr>
                        <a:t>СРЕДСТВА</a:t>
                      </a:r>
                      <a:endParaRPr sz="2400" dirty="0">
                        <a:solidFill>
                          <a:sysClr val="windowText" lastClr="000000"/>
                        </a:solidFill>
                        <a:latin typeface="PT Mono"/>
                        <a:cs typeface="PT Mono"/>
                      </a:endParaRPr>
                    </a:p>
                  </a:txBody>
                  <a:tcPr marL="0" marR="0" marT="1797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28 900 тыс. руб.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3 300 тыс. руб.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4 000 тыс.руб.</a:t>
                      </a:r>
                      <a:endParaRPr sz="3400" dirty="0">
                        <a:solidFill>
                          <a:sysClr val="windowText" lastClr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41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«Облицовка плиткой»</a:t>
            </a:r>
            <a:endParaRPr lang="ru-RU" sz="4800" dirty="0">
              <a:cs typeface="Times New Roman"/>
            </a:endParaRPr>
          </a:p>
        </p:txBody>
      </p:sp>
      <p:pic>
        <p:nvPicPr>
          <p:cNvPr id="17409" name="Picture 1" descr="C:\Users\maksi\Desktop\30-09-2020_06-56-29\IMG-5cdc6a8ed42f7c0d131833bd6569b42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6400" y="1422400"/>
            <a:ext cx="10507133" cy="788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" y="508000"/>
            <a:ext cx="1535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«Облицовка плиткой»</a:t>
            </a:r>
            <a:endParaRPr lang="ru-RU" sz="4800" dirty="0">
              <a:cs typeface="Times New Roman"/>
            </a:endParaRPr>
          </a:p>
        </p:txBody>
      </p:sp>
      <p:sp>
        <p:nvSpPr>
          <p:cNvPr id="3076" name="AutoShape 4" descr="https://apf.mail.ru/cgi-bin/readmsg?id=16014525221752666440;0;1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C:\Users\maksi\Downloads\IMG-0a6a70a634d8a4d29b579b293f0f53c3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" y="2794000"/>
            <a:ext cx="7010400" cy="5257800"/>
          </a:xfrm>
          <a:prstGeom prst="rect">
            <a:avLst/>
          </a:prstGeom>
          <a:noFill/>
        </p:spPr>
      </p:pic>
      <p:pic>
        <p:nvPicPr>
          <p:cNvPr id="1026" name="Picture 2" descr="C:\Users\maksi\Downloads\IMG-76a5e165aa2beb737c4ea3d5e678a7c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85200" y="27940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2822"/>
            <a:ext cx="153416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«Сухое строительство и штукатурные работы»</a:t>
            </a:r>
            <a:endParaRPr lang="ru-RU" sz="4800" dirty="0">
              <a:cs typeface="Times New Roman"/>
            </a:endParaRPr>
          </a:p>
        </p:txBody>
      </p:sp>
      <p:pic>
        <p:nvPicPr>
          <p:cNvPr id="15361" name="Picture 1" descr="C:\Users\maksi\Desktop\30-09-2020_06-56-29\IMG-ce5e44615748bec9f2a5f998dc2f10c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8800" y="1727200"/>
            <a:ext cx="10278533" cy="727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200" y="889000"/>
            <a:ext cx="1535430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«Сухое строительство и штукатурные работы»</a:t>
            </a:r>
            <a:endParaRPr lang="ru-RU" sz="4800" dirty="0">
              <a:cs typeface="Times New Roman"/>
            </a:endParaRPr>
          </a:p>
        </p:txBody>
      </p:sp>
      <p:pic>
        <p:nvPicPr>
          <p:cNvPr id="1026" name="Picture 2" descr="\\192.168.1.7\docs\Методисты\Максимова Ирина Николаевна\Временная\от Теруковой\фото с учащимися\30-09-2020_10-36-58\IMG-457f4f26f383110a7e240092472f466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5200" y="2946400"/>
            <a:ext cx="6883401" cy="5162550"/>
          </a:xfrm>
          <a:prstGeom prst="rect">
            <a:avLst/>
          </a:prstGeom>
          <a:noFill/>
        </p:spPr>
      </p:pic>
      <p:pic>
        <p:nvPicPr>
          <p:cNvPr id="1027" name="Picture 3" descr="\\192.168.1.7\docs\Методисты\Максимова Ирина Николаевна\Временная\от Теруковой\фото с учащимися\30-09-2020_10-36-58\IMG-3d712d2f57811563139522799878d45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9464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Мастерская «Кирпичная кладка»</a:t>
            </a:r>
            <a:endParaRPr lang="ru-RU" sz="4800" dirty="0">
              <a:cs typeface="Times New Roman"/>
            </a:endParaRPr>
          </a:p>
        </p:txBody>
      </p:sp>
      <p:sp>
        <p:nvSpPr>
          <p:cNvPr id="13314" name="AutoShape 2" descr="https://apf.mail.ru/cgi-bin/readmsg?id=16014413931546653006;0;2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apf.mail.ru/cgi-bin/readmsg?id=16014413931546653006;0;2&amp;exif=1&amp;full=1&amp;x-email=maksimova_chtotib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 descr="C:\Users\maksi\Downloads\IMG-5b2ca44fbecb498d7411ea8adf75479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0" y="1422400"/>
            <a:ext cx="10337800" cy="775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269230"/>
            <a:ext cx="153543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Мастерская «Кирпичная кладка»</a:t>
            </a:r>
            <a:endParaRPr lang="ru-RU" sz="5400" dirty="0">
              <a:cs typeface="Times New Roman"/>
            </a:endParaRPr>
          </a:p>
        </p:txBody>
      </p:sp>
      <p:pic>
        <p:nvPicPr>
          <p:cNvPr id="6146" name="Picture 2" descr="\\PDCV1\docs\Методисты\Максимова Ирина Николаевна\Временная\от Теруковой\фото с учащимися\30-09-2020_10-38-41\IMG-2b1e8a98e076d13255b6bb0118616c6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6200" y="2413000"/>
            <a:ext cx="6381496" cy="5715000"/>
          </a:xfrm>
          <a:prstGeom prst="rect">
            <a:avLst/>
          </a:prstGeom>
          <a:noFill/>
        </p:spPr>
      </p:pic>
      <p:pic>
        <p:nvPicPr>
          <p:cNvPr id="3074" name="Picture 2" descr="\\192.168.1.7\docs\Методисты\Максимова Ирина Николаевна\Временная\от Теруковой\фото с учащимися\30-09-2020_10-36-58\IMG-a7dd5f26b99883ba1d3596aaff3bc33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400" y="241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2399</TotalTime>
  <Words>230</Words>
  <Application>Microsoft Office PowerPoint</Application>
  <PresentationFormat>Произвольный</PresentationFormat>
  <Paragraphs>103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ОБЩАЯ  ИНФОРМАЦИЯ</vt:lpstr>
      <vt:lpstr>ОБЪЕМ ФИНАНСИРОВАНИЯ ПРОЕКТА (В ТЫС. РУБЛЕЙ)</vt:lpstr>
      <vt:lpstr>Мастерская «Облицовка плиткой»</vt:lpstr>
      <vt:lpstr>Мастерская «Облицовка плиткой»</vt:lpstr>
      <vt:lpstr>Мастерская «Сухое строительство и штукатурные работы»</vt:lpstr>
      <vt:lpstr>Мастерская «Сухое строительство и штукатурные работы»</vt:lpstr>
      <vt:lpstr>Мастерская «Кирпичная кладка»</vt:lpstr>
      <vt:lpstr>Мастерская «Кирпичная кладка»</vt:lpstr>
      <vt:lpstr>Мастерская«Сантехника и отопление»</vt:lpstr>
      <vt:lpstr>Мастерская «Сантехника и отопление»</vt:lpstr>
      <vt:lpstr>Мастерская «Малярные и декоративные работы»</vt:lpstr>
      <vt:lpstr>Мастерская «Малярные и декоративные работы»</vt:lpstr>
      <vt:lpstr>Брифинг-зона</vt:lpstr>
      <vt:lpstr>Слайд 15</vt:lpstr>
      <vt:lpstr>Слайд 16</vt:lpstr>
      <vt:lpstr>Слайд 17</vt:lpstr>
      <vt:lpstr>Слайд 18</vt:lpstr>
      <vt:lpstr>ПУБЛИКАЦИИ В СМИ  </vt:lpstr>
      <vt:lpstr>Государственное профессиональное образовательное учреждение «Читинский техникум отраслевых технологий и бизнеса» </vt:lpstr>
      <vt:lpstr> Государственное профессиональное образовательное учреждение «Читинский техникум отраслевых технологий и бизнеса»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 ПОЛУЧАТЕЛЕЙ  ГРАНТА</dc:title>
  <dc:creator>user</dc:creator>
  <cp:lastModifiedBy>zhanna</cp:lastModifiedBy>
  <cp:revision>105</cp:revision>
  <dcterms:created xsi:type="dcterms:W3CDTF">2020-02-05T12:36:24Z</dcterms:created>
  <dcterms:modified xsi:type="dcterms:W3CDTF">2021-01-21T09:02:46Z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2020-02-05T00:00:00Z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2020-02-05T00:00:00Z</vt:filetime>
  </property>
</Properties>
</file>