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9"/>
  </p:notesMasterIdLst>
  <p:sldIdLst>
    <p:sldId id="263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5451D-2552-46EF-8312-15F5874784A6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55A4-EC64-45BB-98D9-6FD3B4B0A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8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55A4-EC64-45BB-98D9-6FD3B4B0A5B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94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55A4-EC64-45BB-98D9-6FD3B4B0A5B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8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1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4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19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1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306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84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8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5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5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891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81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8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78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04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4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79EB-F4D1-4948-A7D1-8E1561AF0D7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413369F-7E93-4A42-B88B-F4A61BDDD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79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mega-talant.com/uploads/files/54854/82642/87629_images/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00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8" y="295564"/>
            <a:ext cx="9494982" cy="44426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«</a:t>
            </a:r>
            <a:r>
              <a:rPr lang="ru-RU" sz="27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Управление</a:t>
            </a:r>
            <a:r>
              <a:rPr lang="ru-RU" sz="2700" dirty="0">
                <a:solidFill>
                  <a:srgbClr val="C00000"/>
                </a:solidFill>
                <a:latin typeface="Segoe Script" panose="020B0504020000000003" pitchFamily="34" charset="0"/>
              </a:rPr>
              <a:t>, эксплуатация и обслуживание многоквартирного дома» </a:t>
            </a:r>
            <a:r>
              <a:rPr lang="ru-RU" sz="27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Segoe Script" panose="020B0504020000000003" pitchFamily="34" charset="0"/>
              </a:rPr>
            </a:br>
            <a:r>
              <a:rPr lang="ru-RU" sz="2000" dirty="0">
                <a:solidFill>
                  <a:srgbClr val="0070C0"/>
                </a:solidFill>
                <a:latin typeface="+mn-lt"/>
              </a:rPr>
              <a:t>Специалист по управлению, эксплуатации и обслуживанию многоквартирного дома занимается организацией и проведением работ по обеспечению сохранности общего имущества многоквартирного дома, комфортных и безопасных условий проживания жильцов, решают вопросы пользования этим имуществом, обеспечивают предоставление коммунальных услуг жильцам дома.</a:t>
            </a:r>
            <a:br>
              <a:rPr lang="ru-RU" sz="2000" dirty="0">
                <a:solidFill>
                  <a:srgbClr val="0070C0"/>
                </a:solidFill>
                <a:latin typeface="+mn-lt"/>
              </a:rPr>
            </a:br>
            <a:r>
              <a:rPr lang="ru-RU" sz="2000" dirty="0">
                <a:solidFill>
                  <a:srgbClr val="C00000"/>
                </a:solidFill>
                <a:latin typeface="+mn-lt"/>
              </a:rPr>
              <a:t>Круг обязанностей специалиста:</a:t>
            </a:r>
            <a:br>
              <a:rPr lang="ru-RU" sz="2000" dirty="0">
                <a:solidFill>
                  <a:srgbClr val="C00000"/>
                </a:solidFill>
                <a:latin typeface="+mn-lt"/>
              </a:rPr>
            </a:br>
            <a:r>
              <a:rPr lang="ru-RU" sz="2000" dirty="0">
                <a:solidFill>
                  <a:srgbClr val="0070C0"/>
                </a:solidFill>
                <a:latin typeface="+mn-lt"/>
              </a:rPr>
              <a:t>Обеспечение управления многоквартирным домом.</a:t>
            </a:r>
            <a:br>
              <a:rPr lang="ru-RU" sz="2000" dirty="0">
                <a:solidFill>
                  <a:srgbClr val="0070C0"/>
                </a:solidFill>
                <a:latin typeface="+mn-lt"/>
              </a:rPr>
            </a:br>
            <a:r>
              <a:rPr lang="ru-RU" sz="2000" dirty="0">
                <a:solidFill>
                  <a:srgbClr val="0070C0"/>
                </a:solidFill>
                <a:latin typeface="+mn-lt"/>
              </a:rPr>
              <a:t>Организация расчетов за жилищные и коммунальные услуги в многоквартирном доме.</a:t>
            </a:r>
            <a:br>
              <a:rPr lang="ru-RU" sz="2000" dirty="0">
                <a:solidFill>
                  <a:srgbClr val="0070C0"/>
                </a:solidFill>
                <a:latin typeface="+mn-lt"/>
              </a:rPr>
            </a:br>
            <a:r>
              <a:rPr lang="ru-RU" sz="2000" dirty="0">
                <a:solidFill>
                  <a:srgbClr val="0070C0"/>
                </a:solidFill>
                <a:latin typeface="+mn-lt"/>
              </a:rPr>
              <a:t>Организация проведения работ по эксплуатации, обслуживанию и ремонту общего имущества многоквартирного дома.</a:t>
            </a:r>
            <a:br>
              <a:rPr lang="ru-RU" sz="2000" dirty="0">
                <a:solidFill>
                  <a:srgbClr val="0070C0"/>
                </a:solidFill>
                <a:latin typeface="+mn-lt"/>
              </a:rPr>
            </a:br>
            <a:r>
              <a:rPr lang="ru-RU" sz="2000" dirty="0">
                <a:solidFill>
                  <a:srgbClr val="0070C0"/>
                </a:solidFill>
                <a:latin typeface="+mn-lt"/>
              </a:rPr>
              <a:t>Организация проведения работ по санитарному содержанию, безопасному проживанию и благоустройству общего имущества многоквартирного дома и придомовых территорий.</a:t>
            </a:r>
            <a:br>
              <a:rPr lang="ru-RU" sz="2000" dirty="0">
                <a:solidFill>
                  <a:srgbClr val="0070C0"/>
                </a:solidFill>
                <a:latin typeface="+mn-lt"/>
              </a:rPr>
            </a:b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Рисунок 5" descr="http://adm-verhotury.ru/media/cache/22/8d/78/63/82/14/228d78638214f4f99c4ae014d033e73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15" y="4492306"/>
            <a:ext cx="3733340" cy="2254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6206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81891" y="508000"/>
            <a:ext cx="8802947" cy="1320800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>
                <a:solidFill>
                  <a:srgbClr val="0070C0"/>
                </a:solidFill>
              </a:rPr>
              <a:t>ЧТОТиБ</a:t>
            </a:r>
            <a:r>
              <a:rPr lang="ru-RU" sz="3100" dirty="0" smtClean="0">
                <a:solidFill>
                  <a:srgbClr val="0070C0"/>
                </a:solidFill>
              </a:rPr>
              <a:t> единственный техникум в Забайкальском крае, который готовит специалистов по специальности </a:t>
            </a:r>
            <a:r>
              <a:rPr lang="ru-RU" sz="31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«Управление</a:t>
            </a:r>
            <a:r>
              <a:rPr lang="ru-RU" sz="3100" dirty="0">
                <a:solidFill>
                  <a:srgbClr val="C00000"/>
                </a:solidFill>
                <a:latin typeface="Segoe Script" panose="020B0504020000000003" pitchFamily="34" charset="0"/>
              </a:rPr>
              <a:t>, эксплуатация и обслуживание многоквартирного </a:t>
            </a:r>
            <a:r>
              <a:rPr lang="ru-RU" sz="31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дома». </a:t>
            </a:r>
            <a:r>
              <a:rPr lang="ru-RU" sz="3100" dirty="0" smtClean="0">
                <a:solidFill>
                  <a:srgbClr val="0070C0"/>
                </a:solidFill>
              </a:rPr>
              <a:t>Первый выпуск специалистов по данному направлению пройдет в 2021 году.</a:t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</a:rPr>
              <a:t>Срок </a:t>
            </a:r>
            <a:r>
              <a:rPr lang="ru-RU" sz="3100" dirty="0">
                <a:solidFill>
                  <a:srgbClr val="0070C0"/>
                </a:solidFill>
              </a:rPr>
              <a:t>обучения: 3 года 10 месяцев на базе основного общего образования. </a:t>
            </a:r>
            <a:r>
              <a:rPr lang="ru-RU" sz="3100" dirty="0" smtClean="0">
                <a:solidFill>
                  <a:srgbClr val="0070C0"/>
                </a:solidFill>
              </a:rPr>
              <a:t/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dirty="0">
                <a:solidFill>
                  <a:srgbClr val="0070C0"/>
                </a:solidFill>
              </a:rPr>
              <a:t>Квалификация – </a:t>
            </a:r>
            <a:r>
              <a:rPr lang="ru-RU" sz="3100" dirty="0" smtClean="0">
                <a:solidFill>
                  <a:srgbClr val="0070C0"/>
                </a:solidFill>
              </a:rPr>
              <a:t>техник.</a:t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s://avatars.mds.yandex.net/get-zen_doc/162989/pub_5d64e4b2e3062c00ae0cb210_5d64e503febcd400ae2af49d/scale_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27" y="3574471"/>
            <a:ext cx="4692072" cy="290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585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После окончания техникума выпускники могут работать сотрудниками: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-управляющих компаний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-бюро технической инвентаризации (БТИ)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-регистрационной палаты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-товарищества собственников жилья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-товарищества собственников недвижимости 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s://www.infovoronezh.ru/images/News/11052676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497" y="3648364"/>
            <a:ext cx="5658811" cy="320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4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096" y="517236"/>
            <a:ext cx="8596668" cy="264159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При поступления необходим только средний балл аттестата о среднем общем образовании.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Для обучения необходимо иметь базовые знания по следующим предметам: 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8096" y="3158836"/>
            <a:ext cx="8596668" cy="269702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70C0"/>
                </a:solidFill>
              </a:rPr>
              <a:t>Математика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70C0"/>
                </a:solidFill>
              </a:rPr>
              <a:t>Черчение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6" name="Рисунок 5" descr="https://thumbs.dreamstime.com/b/smiling-school-boy-backpack-white-5774578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942" y="2473584"/>
            <a:ext cx="2819822" cy="3585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89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Segoe Script" panose="020B0504020000000003" pitchFamily="34" charset="0"/>
              </a:rPr>
              <a:t>В процессе обучения вы освоите знания по следующим дисциплинам:</a:t>
            </a:r>
            <a:endParaRPr lang="ru-RU" sz="2800" dirty="0">
              <a:solidFill>
                <a:srgbClr val="C0000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C00000"/>
                </a:solidFill>
              </a:rPr>
              <a:t>Общепрофессиональные дисциплины: </a:t>
            </a:r>
            <a:r>
              <a:rPr lang="ru-RU" sz="2000" dirty="0">
                <a:solidFill>
                  <a:srgbClr val="0070C0"/>
                </a:solidFill>
              </a:rPr>
              <a:t>охрана труда, правовое обеспечение профессиональной деятельности, основы экономики, менеджмента и маркетинга, основы инженерной графики, техническая механика, основы электротехники и электронной техники, основы геодезии, информационные технологии в профессиональной деятельности, этика профессиональной деятельности, безопасность жизнедеятельности;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Междисциплинарные курсы профессиональных модулей: </a:t>
            </a:r>
            <a:r>
              <a:rPr lang="ru-RU" sz="2000" dirty="0">
                <a:solidFill>
                  <a:srgbClr val="0070C0"/>
                </a:solidFill>
              </a:rPr>
              <a:t>нормативное и документационное регулирование деятельности по управлению многоквартирным домом; эксплуатация, обслуживание и ремонт общего имущества многоквартирного дома; проектирование и сметное дело; организация работ по обеспечению санитарного содержания и благоустройству общего имущества многоквартирного дома; организация работ по обеспечению безопасности жизнедеятельности многоквартирного дома. </a:t>
            </a:r>
          </a:p>
        </p:txBody>
      </p:sp>
    </p:spTree>
    <p:extLst>
      <p:ext uri="{BB962C8B-B14F-4D97-AF65-F5344CB8AC3E}">
        <p14:creationId xmlns:p14="http://schemas.microsoft.com/office/powerpoint/2010/main" val="182362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Мы вас ждем!</a:t>
            </a:r>
            <a:br>
              <a:rPr lang="ru-RU" sz="7200" dirty="0" smtClean="0">
                <a:solidFill>
                  <a:srgbClr val="FF0000"/>
                </a:solidFill>
                <a:latin typeface="Segoe Script" panose="020B0504020000000003" pitchFamily="34" charset="0"/>
              </a:rPr>
            </a:b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s://avatars.mds.yandex.net/get-pdb/1871031/31d352dd-8068-45db-8a4c-3972d8a0556a/s1200?webp=fals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54" y="1717964"/>
            <a:ext cx="6077527" cy="4747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24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179</Words>
  <Application>Microsoft Office PowerPoint</Application>
  <PresentationFormat>Широкоэкранный</PresentationFormat>
  <Paragraphs>12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Script</vt:lpstr>
      <vt:lpstr>Trebuchet MS</vt:lpstr>
      <vt:lpstr>Wingdings</vt:lpstr>
      <vt:lpstr>Wingdings 3</vt:lpstr>
      <vt:lpstr>Аспект</vt:lpstr>
      <vt:lpstr>Презентация PowerPoint</vt:lpstr>
      <vt:lpstr>«Управление, эксплуатация и обслуживание многоквартирного дома»  Специалист по управлению, эксплуатации и обслуживанию многоквартирного дома занимается организацией и проведением работ по обеспечению сохранности общего имущества многоквартирного дома, комфортных и безопасных условий проживания жильцов, решают вопросы пользования этим имуществом, обеспечивают предоставление коммунальных услуг жильцам дома. Круг обязанностей специалиста: Обеспечение управления многоквартирным домом. Организация расчетов за жилищные и коммунальные услуги в многоквартирном доме. Организация проведения работ по эксплуатации, обслуживанию и ремонту общего имущества многоквартирного дома. Организация проведения работ по санитарному содержанию, безопасному проживанию и благоустройству общего имущества многоквартирного дома и придомовых территорий. </vt:lpstr>
      <vt:lpstr>ЧТОТиБ единственный техникум в Забайкальском крае, который готовит специалистов по специальности «Управление, эксплуатация и обслуживание многоквартирного дома». Первый выпуск специалистов по данному направлению пройдет в 2021 году. Срок обучения: 3 года 10 месяцев на базе основного общего образования.  Квалификация – техник.  </vt:lpstr>
      <vt:lpstr>После окончания техникума выпускники могут работать сотрудниками:  -управляющих компаний -бюро технической инвентаризации (БТИ) -регистрационной палаты -товарищества собственников жилья -товарищества собственников недвижимости </vt:lpstr>
      <vt:lpstr>При поступления необходим только средний балл аттестата о среднем общем образовании. Для обучения необходимо иметь базовые знания по следующим предметам:  </vt:lpstr>
      <vt:lpstr>В процессе обучения вы освоите знания по следующим дисциплинам:</vt:lpstr>
      <vt:lpstr>Мы вас ждем!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</dc:title>
  <dc:creator>user</dc:creator>
  <cp:lastModifiedBy>user</cp:lastModifiedBy>
  <cp:revision>16</cp:revision>
  <dcterms:created xsi:type="dcterms:W3CDTF">2020-05-08T02:33:38Z</dcterms:created>
  <dcterms:modified xsi:type="dcterms:W3CDTF">2020-05-08T05:38:16Z</dcterms:modified>
</cp:coreProperties>
</file>