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1" r:id="rId1"/>
  </p:sldMasterIdLst>
  <p:notesMasterIdLst>
    <p:notesMasterId r:id="rId16"/>
  </p:notesMasterIdLst>
  <p:sldIdLst>
    <p:sldId id="257" r:id="rId2"/>
    <p:sldId id="1587" r:id="rId3"/>
    <p:sldId id="1609" r:id="rId4"/>
    <p:sldId id="1634" r:id="rId5"/>
    <p:sldId id="1637" r:id="rId6"/>
    <p:sldId id="1623" r:id="rId7"/>
    <p:sldId id="1636" r:id="rId8"/>
    <p:sldId id="1640" r:id="rId9"/>
    <p:sldId id="1630" r:id="rId10"/>
    <p:sldId id="1632" r:id="rId11"/>
    <p:sldId id="1642" r:id="rId12"/>
    <p:sldId id="1641" r:id="rId13"/>
    <p:sldId id="1643" r:id="rId14"/>
    <p:sldId id="1644" r:id="rId15"/>
  </p:sldIdLst>
  <p:sldSz cx="13442950" cy="7561263"/>
  <p:notesSz cx="6797675" cy="9926638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egoe UI" panose="020B0502040204020203" pitchFamily="34" charset="0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56" userDrawn="1">
          <p15:clr>
            <a:srgbClr val="A4A3A4"/>
          </p15:clr>
        </p15:guide>
        <p15:guide id="2" pos="424" userDrawn="1">
          <p15:clr>
            <a:srgbClr val="A4A3A4"/>
          </p15:clr>
        </p15:guide>
        <p15:guide id="3" pos="480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черова Наталья Сергеевна" initials="КНС" lastIdx="1" clrIdx="0">
    <p:extLst>
      <p:ext uri="{19B8F6BF-5375-455C-9EA6-DF929625EA0E}">
        <p15:presenceInfo xmlns:p15="http://schemas.microsoft.com/office/powerpoint/2012/main" userId="S-1-5-21-1119640357-1069460556-858814902-223298" providerId="AD"/>
      </p:ext>
    </p:extLst>
  </p:cmAuthor>
  <p:cmAuthor id="2" name="Савенкова Яна Александровна" initials="СЯА" lastIdx="0" clrIdx="1">
    <p:extLst>
      <p:ext uri="{19B8F6BF-5375-455C-9EA6-DF929625EA0E}">
        <p15:presenceInfo xmlns:p15="http://schemas.microsoft.com/office/powerpoint/2012/main" userId="Савенкова Яна Александр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B80"/>
    <a:srgbClr val="F58E24"/>
    <a:srgbClr val="6E89B4"/>
    <a:srgbClr val="59C7E6"/>
    <a:srgbClr val="FBC287"/>
    <a:srgbClr val="2198D5"/>
    <a:srgbClr val="BD94C3"/>
    <a:srgbClr val="C4CCD9"/>
    <a:srgbClr val="EFF3F6"/>
    <a:srgbClr val="D7D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09" autoAdjust="0"/>
    <p:restoredTop sz="91103" autoAdjust="0"/>
  </p:normalViewPr>
  <p:slideViewPr>
    <p:cSldViewPr snapToGrid="0">
      <p:cViewPr varScale="1">
        <p:scale>
          <a:sx n="89" d="100"/>
          <a:sy n="89" d="100"/>
        </p:scale>
        <p:origin x="108" y="456"/>
      </p:cViewPr>
      <p:guideLst>
        <p:guide orient="horz" pos="3856"/>
        <p:guide pos="424"/>
        <p:guide pos="48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B31A21E0-EF45-48AD-9BC2-7CE82BAC6BDB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0082863E-8975-454E-B881-E50B23E8D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61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15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30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145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860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575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90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5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20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4213" y="1141413"/>
            <a:ext cx="5478462" cy="30813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2863E-8975-454E-B881-E50B23E8DAA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130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1BF17-8DE4-5565-FE79-93D92D121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08C7B8D-DEBA-4B63-8968-968E16BB86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4213" y="1141413"/>
            <a:ext cx="5478462" cy="3081337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E707B43-1219-9C69-7C2D-128AC568FB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838E63-0759-F601-9E1A-4BA48D2628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2863E-8975-454E-B881-E50B23E8DAA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128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0369" y="1237457"/>
            <a:ext cx="10082213" cy="2632440"/>
          </a:xfrm>
        </p:spPr>
        <p:txBody>
          <a:bodyPr anchor="b"/>
          <a:lstStyle>
            <a:lvl1pPr algn="ctr">
              <a:defRPr sz="661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0369" y="3971414"/>
            <a:ext cx="10082213" cy="1825554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063" indent="0" algn="ctr">
              <a:buNone/>
              <a:defRPr sz="2205"/>
            </a:lvl2pPr>
            <a:lvl3pPr marL="1008126" indent="0" algn="ctr">
              <a:buNone/>
              <a:defRPr sz="1985"/>
            </a:lvl3pPr>
            <a:lvl4pPr marL="1512189" indent="0" algn="ctr">
              <a:buNone/>
              <a:defRPr sz="1764"/>
            </a:lvl4pPr>
            <a:lvl5pPr marL="2016252" indent="0" algn="ctr">
              <a:buNone/>
              <a:defRPr sz="1764"/>
            </a:lvl5pPr>
            <a:lvl6pPr marL="2520315" indent="0" algn="ctr">
              <a:buNone/>
              <a:defRPr sz="1764"/>
            </a:lvl6pPr>
            <a:lvl7pPr marL="3024378" indent="0" algn="ctr">
              <a:buNone/>
              <a:defRPr sz="1764"/>
            </a:lvl7pPr>
            <a:lvl8pPr marL="3528441" indent="0" algn="ctr">
              <a:buNone/>
              <a:defRPr sz="1764"/>
            </a:lvl8pPr>
            <a:lvl9pPr marL="4032504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C0EF-CED6-48CD-8063-EDF6404851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4648-EF90-4CD3-A4B4-AE3189518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59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C0EF-CED6-48CD-8063-EDF6404851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4648-EF90-4CD3-A4B4-AE3189518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2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0111" y="402567"/>
            <a:ext cx="2898636" cy="64078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203" y="402567"/>
            <a:ext cx="8527871" cy="6407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C0EF-CED6-48CD-8063-EDF6404851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4648-EF90-4CD3-A4B4-AE3189518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492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5164"/>
            <a:ext cx="13442950" cy="7712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1B65F8-426E-44BF-83D2-A778733902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19982" y="1326829"/>
            <a:ext cx="4601630" cy="147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67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 flipH="1" flipV="1">
            <a:off x="548975" y="672528"/>
            <a:ext cx="12172750" cy="0"/>
          </a:xfrm>
          <a:prstGeom prst="line">
            <a:avLst/>
          </a:prstGeom>
          <a:ln w="15875">
            <a:gradFill flip="none" rotWithShape="1">
              <a:gsLst>
                <a:gs pos="26000">
                  <a:schemeClr val="bg1"/>
                </a:gs>
                <a:gs pos="100000">
                  <a:srgbClr val="003264"/>
                </a:gs>
              </a:gsLst>
              <a:lin ang="0" scaled="1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 userDrawn="1"/>
        </p:nvCxnSpPr>
        <p:spPr>
          <a:xfrm flipH="1">
            <a:off x="548975" y="7212734"/>
            <a:ext cx="12172750" cy="0"/>
          </a:xfrm>
          <a:prstGeom prst="line">
            <a:avLst/>
          </a:prstGeom>
          <a:ln w="19050" cmpd="thickThin">
            <a:gradFill flip="none" rotWithShape="1">
              <a:gsLst>
                <a:gs pos="0">
                  <a:srgbClr val="FF6408"/>
                </a:gs>
                <a:gs pos="100000">
                  <a:schemeClr val="bg1"/>
                </a:gs>
              </a:gsLst>
              <a:lin ang="10800000" scaled="1"/>
              <a:tileRect/>
            </a:gradFill>
            <a:headEnd w="lg" len="med"/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548975" y="7226767"/>
            <a:ext cx="3470720" cy="269542"/>
          </a:xfrm>
          <a:prstGeom prst="rect">
            <a:avLst/>
          </a:prstGeom>
          <a:noFill/>
        </p:spPr>
        <p:txBody>
          <a:bodyPr wrap="none" lIns="114408" tIns="57204" rIns="114408" bIns="57204" rtlCol="0">
            <a:spAutoFit/>
          </a:bodyPr>
          <a:lstStyle/>
          <a:p>
            <a:pPr algn="l"/>
            <a:r>
              <a:rPr lang="ru-RU" sz="1001" dirty="0">
                <a:solidFill>
                  <a:srgbClr val="003D8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ДЕНЬ КАРЬЕРЫ АО «ИНТЕР РАО-ЭЛЕКТРОГЕНЕРАЦИЯ»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48975" y="254782"/>
            <a:ext cx="11520414" cy="409868"/>
          </a:xfrm>
          <a:prstGeom prst="rect">
            <a:avLst/>
          </a:prstGeom>
        </p:spPr>
        <p:txBody>
          <a:bodyPr vert="horz" lIns="114300" tIns="57150" rIns="114300" bIns="57150" rtlCol="0" anchor="ctr">
            <a:noAutofit/>
          </a:bodyPr>
          <a:lstStyle>
            <a:lvl1pPr>
              <a:defRPr sz="3003" baseline="0">
                <a:solidFill>
                  <a:srgbClr val="003264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ru-RU" dirty="0"/>
              <a:t>НАИМЕНОВАНИЕ СЛАЙДА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806067" y="7015176"/>
            <a:ext cx="2279318" cy="469359"/>
          </a:xfrm>
          <a:prstGeom prst="rect">
            <a:avLst/>
          </a:prstGeom>
          <a:noFill/>
        </p:spPr>
        <p:txBody>
          <a:bodyPr wrap="square" lIns="114408" tIns="57204" rIns="114408" bIns="57204" rtlCol="0">
            <a:spAutoFit/>
          </a:bodyPr>
          <a:lstStyle/>
          <a:p>
            <a:pPr algn="r"/>
            <a:fld id="{44A0DB5A-4A1A-4420-9295-8BB2A863997E}" type="slidenum">
              <a:rPr lang="ru-RU" sz="2302" smtClean="0">
                <a:solidFill>
                  <a:srgbClr val="003264"/>
                </a:solidFill>
              </a:rPr>
              <a:pPr algn="r"/>
              <a:t>‹#›</a:t>
            </a:fld>
            <a:endParaRPr lang="ru-RU" sz="2302" dirty="0">
              <a:solidFill>
                <a:srgbClr val="003264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CC415E-10E3-49C8-95CA-7BE43F2BDA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5266" y="254785"/>
            <a:ext cx="1791175" cy="57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8330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5164"/>
            <a:ext cx="13442950" cy="7712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58DF1A-1B8A-4680-B667-D6CAA50C07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0228" y="658576"/>
            <a:ext cx="3322480" cy="106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91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02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C0EF-CED6-48CD-8063-EDF6404851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4648-EF90-4CD3-A4B4-AE3189518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684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01" y="1885066"/>
            <a:ext cx="11594544" cy="3145275"/>
          </a:xfrm>
        </p:spPr>
        <p:txBody>
          <a:bodyPr anchor="b"/>
          <a:lstStyle>
            <a:lvl1pPr>
              <a:defRPr sz="661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201" y="5060096"/>
            <a:ext cx="11594544" cy="1654026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4063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C0EF-CED6-48CD-8063-EDF6404851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4648-EF90-4CD3-A4B4-AE3189518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12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203" y="2012836"/>
            <a:ext cx="5713254" cy="47975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5493" y="2012836"/>
            <a:ext cx="5713254" cy="47975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C0EF-CED6-48CD-8063-EDF6404851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4648-EF90-4CD3-A4B4-AE3189518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04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54" y="402568"/>
            <a:ext cx="11594544" cy="146149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955" y="1853560"/>
            <a:ext cx="5686997" cy="90840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955" y="2761961"/>
            <a:ext cx="5686997" cy="40624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5493" y="1853560"/>
            <a:ext cx="5715005" cy="90840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5493" y="2761961"/>
            <a:ext cx="5715005" cy="40624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C0EF-CED6-48CD-8063-EDF6404851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4648-EF90-4CD3-A4B4-AE3189518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565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C0EF-CED6-48CD-8063-EDF6404851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4648-EF90-4CD3-A4B4-AE3189518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50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C0EF-CED6-48CD-8063-EDF6404851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4648-EF90-4CD3-A4B4-AE3189518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71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54" y="504084"/>
            <a:ext cx="4335701" cy="176429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5" y="1088682"/>
            <a:ext cx="6805493" cy="537339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954" y="2268379"/>
            <a:ext cx="4335701" cy="4202453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C0EF-CED6-48CD-8063-EDF6404851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4648-EF90-4CD3-A4B4-AE3189518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060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54" y="504084"/>
            <a:ext cx="4335701" cy="176429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5005" y="1088682"/>
            <a:ext cx="6805493" cy="5373398"/>
          </a:xfrm>
        </p:spPr>
        <p:txBody>
          <a:bodyPr anchor="t"/>
          <a:lstStyle>
            <a:lvl1pPr marL="0" indent="0">
              <a:buNone/>
              <a:defRPr sz="3528"/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954" y="2268379"/>
            <a:ext cx="4335701" cy="4202453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C0EF-CED6-48CD-8063-EDF6404851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4648-EF90-4CD3-A4B4-AE3189518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55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4203" y="402568"/>
            <a:ext cx="11594544" cy="146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203" y="2012836"/>
            <a:ext cx="11594544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4203" y="7008171"/>
            <a:ext cx="3024664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7C0EF-CED6-48CD-8063-EDF6404851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2977" y="7008171"/>
            <a:ext cx="4536996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4083" y="7008171"/>
            <a:ext cx="3024664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54648-EF90-4CD3-A4B4-AE3189518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47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690" r:id="rId14"/>
    <p:sldLayoutId id="2147483672" r:id="rId15"/>
  </p:sldLayoutIdLst>
  <p:txStyles>
    <p:titleStyle>
      <a:lvl1pPr algn="l" defTabSz="1008126" rtl="0" eaLnBrk="1" latinLnBrk="0" hangingPunct="1">
        <a:lnSpc>
          <a:spcPct val="90000"/>
        </a:lnSpc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32" indent="-252032" algn="l" defTabSz="1008126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95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58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221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84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347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в помещении, одежда, человек, Офисное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DEE59067-BC69-A1B6-A516-9A8093378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734"/>
          <a:stretch/>
        </p:blipFill>
        <p:spPr>
          <a:xfrm>
            <a:off x="20" y="10"/>
            <a:ext cx="13442930" cy="75612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65702"/>
            <a:ext cx="13442950" cy="812082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7626" y="5862503"/>
            <a:ext cx="12361213" cy="821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cap="all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День карьеры</a:t>
            </a:r>
            <a:br>
              <a:rPr lang="en-US" sz="2500" b="1" cap="all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500" b="1" cap="all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АО «Интер РАО - Электрогенерация»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779528"/>
            <a:ext cx="1344295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763958"/>
            <a:ext cx="1344295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0FFCAAF-293D-9EDD-4730-465CEC8F271B}"/>
              </a:ext>
            </a:extLst>
          </p:cNvPr>
          <p:cNvSpPr/>
          <p:nvPr/>
        </p:nvSpPr>
        <p:spPr>
          <a:xfrm>
            <a:off x="123024" y="99000"/>
            <a:ext cx="13196905" cy="732849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770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86BF5-F540-3638-E847-D2094F391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B9F9118-1FFA-2FD0-33FE-B5B3B473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Социальный пакет АО «Интер РАО-Электрогенерация»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8FC763-1303-10AF-B9BB-57C4E3D09A95}"/>
              </a:ext>
            </a:extLst>
          </p:cNvPr>
          <p:cNvSpPr txBox="1"/>
          <p:nvPr/>
        </p:nvSpPr>
        <p:spPr>
          <a:xfrm>
            <a:off x="984697" y="1306455"/>
            <a:ext cx="4403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Компенсация аренды жилья</a:t>
            </a:r>
          </a:p>
          <a:p>
            <a:r>
              <a:rPr lang="ru-RU" sz="2000" dirty="0"/>
              <a:t>Предоставление служебного жилья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C8F282-41B3-D9EE-DC5A-CF1202C24680}"/>
              </a:ext>
            </a:extLst>
          </p:cNvPr>
          <p:cNvSpPr txBox="1"/>
          <p:nvPr/>
        </p:nvSpPr>
        <p:spPr>
          <a:xfrm>
            <a:off x="1019137" y="2734138"/>
            <a:ext cx="3257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Выплаты на обустройство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B74BE8-ED5A-6335-1FA0-F33A5BA4DFF1}"/>
              </a:ext>
            </a:extLst>
          </p:cNvPr>
          <p:cNvSpPr txBox="1"/>
          <p:nvPr/>
        </p:nvSpPr>
        <p:spPr>
          <a:xfrm>
            <a:off x="1011791" y="915522"/>
            <a:ext cx="2204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Кафетерий льгот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0BD036-51FC-DC49-DFA2-378929E27EAE}"/>
              </a:ext>
            </a:extLst>
          </p:cNvPr>
          <p:cNvSpPr txBox="1"/>
          <p:nvPr/>
        </p:nvSpPr>
        <p:spPr>
          <a:xfrm>
            <a:off x="1019137" y="1949846"/>
            <a:ext cx="2789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Компенсация питания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80B3A1-85DF-D2CD-BC56-AFF5C126543E}"/>
              </a:ext>
            </a:extLst>
          </p:cNvPr>
          <p:cNvSpPr txBox="1"/>
          <p:nvPr/>
        </p:nvSpPr>
        <p:spPr>
          <a:xfrm>
            <a:off x="1011791" y="2326715"/>
            <a:ext cx="524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Бесплатный проезд к месту работы</a:t>
            </a:r>
          </a:p>
        </p:txBody>
      </p:sp>
      <p:pic>
        <p:nvPicPr>
          <p:cNvPr id="6" name="Рисунок 5" descr="Изображение выглядит как человек, одежда, обувь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83768CAF-4B1F-BA3A-5581-902B32A50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85" y="1101032"/>
            <a:ext cx="6857423" cy="59091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9E0347-EA71-E258-1942-B8B0BAFFC863}"/>
              </a:ext>
            </a:extLst>
          </p:cNvPr>
          <p:cNvSpPr txBox="1"/>
          <p:nvPr/>
        </p:nvSpPr>
        <p:spPr>
          <a:xfrm>
            <a:off x="976444" y="3134248"/>
            <a:ext cx="4155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Добровольное медицинское страхование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D4CA6C-7B25-43F4-3492-84C566185D21}"/>
              </a:ext>
            </a:extLst>
          </p:cNvPr>
          <p:cNvSpPr txBox="1"/>
          <p:nvPr/>
        </p:nvSpPr>
        <p:spPr>
          <a:xfrm>
            <a:off x="982268" y="4420520"/>
            <a:ext cx="2863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Помощь в особых</a:t>
            </a:r>
            <a:br>
              <a:rPr lang="ru-RU" sz="2000" dirty="0"/>
            </a:br>
            <a:r>
              <a:rPr lang="ru-RU" sz="2000" dirty="0"/>
              <a:t>жизненных ситуациях </a:t>
            </a:r>
          </a:p>
        </p:txBody>
      </p:sp>
      <p:sp>
        <p:nvSpPr>
          <p:cNvPr id="9" name="Молния 8">
            <a:extLst>
              <a:ext uri="{FF2B5EF4-FFF2-40B4-BE49-F238E27FC236}">
                <a16:creationId xmlns:a16="http://schemas.microsoft.com/office/drawing/2014/main" id="{1B940252-6E37-14DF-7AAA-589FB3BDA204}"/>
              </a:ext>
            </a:extLst>
          </p:cNvPr>
          <p:cNvSpPr/>
          <p:nvPr/>
        </p:nvSpPr>
        <p:spPr>
          <a:xfrm>
            <a:off x="690923" y="898717"/>
            <a:ext cx="320870" cy="400110"/>
          </a:xfrm>
          <a:prstGeom prst="lightningBol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олния 17">
            <a:extLst>
              <a:ext uri="{FF2B5EF4-FFF2-40B4-BE49-F238E27FC236}">
                <a16:creationId xmlns:a16="http://schemas.microsoft.com/office/drawing/2014/main" id="{0A72DB25-43A7-7484-FF33-F15535DA4DBF}"/>
              </a:ext>
            </a:extLst>
          </p:cNvPr>
          <p:cNvSpPr/>
          <p:nvPr/>
        </p:nvSpPr>
        <p:spPr>
          <a:xfrm>
            <a:off x="690923" y="1314483"/>
            <a:ext cx="320870" cy="400110"/>
          </a:xfrm>
          <a:prstGeom prst="lightningBol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Молния 18">
            <a:extLst>
              <a:ext uri="{FF2B5EF4-FFF2-40B4-BE49-F238E27FC236}">
                <a16:creationId xmlns:a16="http://schemas.microsoft.com/office/drawing/2014/main" id="{1607E5A4-8DC8-DB46-CC5D-B853E7BF5FD4}"/>
              </a:ext>
            </a:extLst>
          </p:cNvPr>
          <p:cNvSpPr/>
          <p:nvPr/>
        </p:nvSpPr>
        <p:spPr>
          <a:xfrm>
            <a:off x="699773" y="2596514"/>
            <a:ext cx="320870" cy="400110"/>
          </a:xfrm>
          <a:prstGeom prst="lightningBol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Молния 19">
            <a:extLst>
              <a:ext uri="{FF2B5EF4-FFF2-40B4-BE49-F238E27FC236}">
                <a16:creationId xmlns:a16="http://schemas.microsoft.com/office/drawing/2014/main" id="{4EC4F287-0A10-BC3C-E6AC-7A7D9ACB470C}"/>
              </a:ext>
            </a:extLst>
          </p:cNvPr>
          <p:cNvSpPr/>
          <p:nvPr/>
        </p:nvSpPr>
        <p:spPr>
          <a:xfrm>
            <a:off x="694595" y="1752007"/>
            <a:ext cx="320870" cy="400110"/>
          </a:xfrm>
          <a:prstGeom prst="lightningBol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Молния 20">
            <a:extLst>
              <a:ext uri="{FF2B5EF4-FFF2-40B4-BE49-F238E27FC236}">
                <a16:creationId xmlns:a16="http://schemas.microsoft.com/office/drawing/2014/main" id="{DEF5E4FE-0035-9039-85CD-DBE2A13F7838}"/>
              </a:ext>
            </a:extLst>
          </p:cNvPr>
          <p:cNvSpPr/>
          <p:nvPr/>
        </p:nvSpPr>
        <p:spPr>
          <a:xfrm>
            <a:off x="699773" y="2178626"/>
            <a:ext cx="320870" cy="400110"/>
          </a:xfrm>
          <a:prstGeom prst="lightningBol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Молния 21">
            <a:extLst>
              <a:ext uri="{FF2B5EF4-FFF2-40B4-BE49-F238E27FC236}">
                <a16:creationId xmlns:a16="http://schemas.microsoft.com/office/drawing/2014/main" id="{3CF41B7A-D20A-6433-25BD-7894D0FEA9A7}"/>
              </a:ext>
            </a:extLst>
          </p:cNvPr>
          <p:cNvSpPr/>
          <p:nvPr/>
        </p:nvSpPr>
        <p:spPr>
          <a:xfrm>
            <a:off x="700999" y="3649276"/>
            <a:ext cx="320870" cy="400110"/>
          </a:xfrm>
          <a:prstGeom prst="lightningBol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Молния 22">
            <a:extLst>
              <a:ext uri="{FF2B5EF4-FFF2-40B4-BE49-F238E27FC236}">
                <a16:creationId xmlns:a16="http://schemas.microsoft.com/office/drawing/2014/main" id="{599ACF96-1EE7-7C41-9BB2-64DD057D556C}"/>
              </a:ext>
            </a:extLst>
          </p:cNvPr>
          <p:cNvSpPr/>
          <p:nvPr/>
        </p:nvSpPr>
        <p:spPr>
          <a:xfrm>
            <a:off x="685477" y="4266693"/>
            <a:ext cx="320870" cy="400110"/>
          </a:xfrm>
          <a:prstGeom prst="lightningBol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9C7BCE-465A-43C3-9327-7BEF2F6D9F26}"/>
              </a:ext>
            </a:extLst>
          </p:cNvPr>
          <p:cNvSpPr txBox="1"/>
          <p:nvPr/>
        </p:nvSpPr>
        <p:spPr>
          <a:xfrm>
            <a:off x="976443" y="3776043"/>
            <a:ext cx="4155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Страхование от несчастных случаев и болезней</a:t>
            </a:r>
          </a:p>
        </p:txBody>
      </p:sp>
      <p:sp>
        <p:nvSpPr>
          <p:cNvPr id="25" name="Молния 24">
            <a:extLst>
              <a:ext uri="{FF2B5EF4-FFF2-40B4-BE49-F238E27FC236}">
                <a16:creationId xmlns:a16="http://schemas.microsoft.com/office/drawing/2014/main" id="{CA367031-905E-4D32-A388-FC4111F0A633}"/>
              </a:ext>
            </a:extLst>
          </p:cNvPr>
          <p:cNvSpPr/>
          <p:nvPr/>
        </p:nvSpPr>
        <p:spPr>
          <a:xfrm>
            <a:off x="699773" y="3031167"/>
            <a:ext cx="320870" cy="400110"/>
          </a:xfrm>
          <a:prstGeom prst="lightningBol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Молния 25">
            <a:extLst>
              <a:ext uri="{FF2B5EF4-FFF2-40B4-BE49-F238E27FC236}">
                <a16:creationId xmlns:a16="http://schemas.microsoft.com/office/drawing/2014/main" id="{73F579B9-38E8-4CA6-A86F-CCC76AE1BF18}"/>
              </a:ext>
            </a:extLst>
          </p:cNvPr>
          <p:cNvSpPr/>
          <p:nvPr/>
        </p:nvSpPr>
        <p:spPr>
          <a:xfrm>
            <a:off x="674575" y="4945596"/>
            <a:ext cx="320870" cy="400110"/>
          </a:xfrm>
          <a:prstGeom prst="lightningBol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1B9A7E-5880-4F88-8697-7628E1FC33CD}"/>
              </a:ext>
            </a:extLst>
          </p:cNvPr>
          <p:cNvSpPr txBox="1"/>
          <p:nvPr/>
        </p:nvSpPr>
        <p:spPr>
          <a:xfrm>
            <a:off x="992828" y="5178516"/>
            <a:ext cx="4849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Максимальная надбавка (РК, СН) – 1,7</a:t>
            </a:r>
          </a:p>
        </p:txBody>
      </p:sp>
    </p:spTree>
    <p:extLst>
      <p:ext uri="{BB962C8B-B14F-4D97-AF65-F5344CB8AC3E}">
        <p14:creationId xmlns:p14="http://schemas.microsoft.com/office/powerpoint/2010/main" val="1780898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Лица, допущенные к участию в конкурсе на замещение вакантной должности нотариуса">
            <a:extLst>
              <a:ext uri="{FF2B5EF4-FFF2-40B4-BE49-F238E27FC236}">
                <a16:creationId xmlns:a16="http://schemas.microsoft.com/office/drawing/2014/main" id="{E96362D3-73AA-4382-9885-CF1E526C3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68" y="882126"/>
            <a:ext cx="1394078" cy="784169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9B51F-EC64-40D7-9262-6254002BA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Целевое обучение 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0E036AA2-2AC2-4667-A111-4868364E4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44" y="459716"/>
            <a:ext cx="9653588" cy="6429876"/>
          </a:xfrm>
          <a:prstGeom prst="rect">
            <a:avLst/>
          </a:prstGeom>
          <a:noFill/>
          <a:effectLst>
            <a:softEdge rad="1079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Лица, допущенные к участию в конкурсе на замещение вакантной должности нотариуса">
            <a:extLst>
              <a:ext uri="{FF2B5EF4-FFF2-40B4-BE49-F238E27FC236}">
                <a16:creationId xmlns:a16="http://schemas.microsoft.com/office/drawing/2014/main" id="{3D8094D3-8B35-49D0-B3FC-830D83993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1" y="896022"/>
            <a:ext cx="1394078" cy="78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6478CF-DB9E-42A1-BF63-80D2AA3E5897}"/>
              </a:ext>
            </a:extLst>
          </p:cNvPr>
          <p:cNvSpPr txBox="1"/>
          <p:nvPr/>
        </p:nvSpPr>
        <p:spPr>
          <a:xfrm>
            <a:off x="1684533" y="1089544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Высшее учебное заведение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BE13AA-147B-4973-8998-8870029EDA93}"/>
              </a:ext>
            </a:extLst>
          </p:cNvPr>
          <p:cNvSpPr txBox="1"/>
          <p:nvPr/>
        </p:nvSpPr>
        <p:spPr>
          <a:xfrm>
            <a:off x="8106848" y="1061809"/>
            <a:ext cx="4737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Среднее специальное учебное заведение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6A109A-C871-4849-AE24-D5974D1AFA28}"/>
              </a:ext>
            </a:extLst>
          </p:cNvPr>
          <p:cNvSpPr txBox="1"/>
          <p:nvPr/>
        </p:nvSpPr>
        <p:spPr>
          <a:xfrm>
            <a:off x="305340" y="1966494"/>
            <a:ext cx="62530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134B80"/>
              </a:buClr>
              <a:buFont typeface="Wingdings" panose="05000000000000000000" pitchFamily="2" charset="2"/>
              <a:buChar char="Ø"/>
            </a:pPr>
            <a:endParaRPr lang="ru-RU" dirty="0"/>
          </a:p>
          <a:p>
            <a:pPr marL="342900" indent="-342900">
              <a:buClr>
                <a:srgbClr val="134B80"/>
              </a:buClr>
              <a:buFont typeface="Wingdings" panose="05000000000000000000" pitchFamily="2" charset="2"/>
              <a:buChar char="Ø"/>
            </a:pPr>
            <a:r>
              <a:rPr lang="ru-RU" dirty="0"/>
              <a:t>Заключение целевого договора как с абитуриентами, так и с действующими студентами</a:t>
            </a:r>
          </a:p>
          <a:p>
            <a:pPr marL="342900" indent="-342900">
              <a:buClr>
                <a:srgbClr val="134B80"/>
              </a:buClr>
              <a:buFont typeface="Wingdings" panose="05000000000000000000" pitchFamily="2" charset="2"/>
              <a:buChar char="Ø"/>
            </a:pPr>
            <a:r>
              <a:rPr lang="ru-RU" dirty="0"/>
              <a:t>Выплата ежемесячной стипендии в размере 15 000 руб.</a:t>
            </a:r>
          </a:p>
          <a:p>
            <a:pPr marL="342900" indent="-342900">
              <a:buClr>
                <a:srgbClr val="134B80"/>
              </a:buClr>
              <a:buFont typeface="Wingdings" panose="05000000000000000000" pitchFamily="2" charset="2"/>
              <a:buChar char="Ø"/>
            </a:pPr>
            <a:r>
              <a:rPr lang="ru-RU" dirty="0"/>
              <a:t>Предоставления места для прохождения производственной и преддипломной практики</a:t>
            </a:r>
          </a:p>
          <a:p>
            <a:pPr marL="342900" indent="-342900">
              <a:buClr>
                <a:srgbClr val="134B80"/>
              </a:buClr>
              <a:buFont typeface="Wingdings" panose="05000000000000000000" pitchFamily="2" charset="2"/>
              <a:buChar char="Ø"/>
            </a:pPr>
            <a:r>
              <a:rPr lang="ru-RU" dirty="0"/>
              <a:t>Предоставление рабочего места по окончанию обучения по образовательной программе</a:t>
            </a:r>
          </a:p>
          <a:p>
            <a:pPr marL="342900" indent="-342900">
              <a:buClr>
                <a:srgbClr val="134B80"/>
              </a:buClr>
              <a:buFont typeface="Wingdings" panose="05000000000000000000" pitchFamily="2" charset="2"/>
              <a:buChar char="Ø"/>
            </a:pPr>
            <a:r>
              <a:rPr lang="ru-RU" dirty="0"/>
              <a:t>Срок осуществления гражданином трудовой деятельности составляет 3 года.</a:t>
            </a:r>
          </a:p>
          <a:p>
            <a:pPr marL="342900" indent="-342900">
              <a:buClr>
                <a:srgbClr val="134B80"/>
              </a:buClr>
              <a:buFont typeface="Wingdings" panose="05000000000000000000" pitchFamily="2" charset="2"/>
              <a:buChar char="Ø"/>
            </a:pPr>
            <a:endParaRPr lang="ru-RU" dirty="0"/>
          </a:p>
          <a:p>
            <a:pPr marL="342900" indent="-342900">
              <a:buClr>
                <a:srgbClr val="134B80"/>
              </a:buCl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2828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https://avatars.mds.yandex.net/get-entity_search/2404947/993039214/S600xU_2x">
            <a:extLst>
              <a:ext uri="{FF2B5EF4-FFF2-40B4-BE49-F238E27FC236}">
                <a16:creationId xmlns:a16="http://schemas.microsoft.com/office/drawing/2014/main" id="{90677654-7799-406E-ADBA-EFFB2CE14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1" y="4248192"/>
            <a:ext cx="486418" cy="48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avatars.mds.yandex.net/get-entity_search/2404947/993039214/S600xU_2x">
            <a:extLst>
              <a:ext uri="{FF2B5EF4-FFF2-40B4-BE49-F238E27FC236}">
                <a16:creationId xmlns:a16="http://schemas.microsoft.com/office/drawing/2014/main" id="{B5AECAE7-5A12-41F3-B9AC-E80ED83C0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0" y="3574448"/>
            <a:ext cx="580911" cy="57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5842074-38d0-4daa-94ac-1382409ef149@interrao">
            <a:extLst>
              <a:ext uri="{FF2B5EF4-FFF2-40B4-BE49-F238E27FC236}">
                <a16:creationId xmlns:a16="http://schemas.microsoft.com/office/drawing/2014/main" id="{3A4F4AC8-7D0D-48DB-BFBC-37EABDDD3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" t="3337" r="13427"/>
          <a:stretch/>
        </p:blipFill>
        <p:spPr bwMode="auto">
          <a:xfrm>
            <a:off x="8627837" y="707484"/>
            <a:ext cx="4675262" cy="4263406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E1D5AB6D-2C1A-4E28-82A8-0D9F6B568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9" y="707483"/>
            <a:ext cx="5099636" cy="282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C61652-DAA8-4A2C-BEFD-D42FD7564063}"/>
              </a:ext>
            </a:extLst>
          </p:cNvPr>
          <p:cNvSpPr txBox="1"/>
          <p:nvPr/>
        </p:nvSpPr>
        <p:spPr>
          <a:xfrm>
            <a:off x="461819" y="3780631"/>
            <a:ext cx="386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Производственная практика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9B2DCB-61EA-498B-A87D-A0AA0041B340}"/>
              </a:ext>
            </a:extLst>
          </p:cNvPr>
          <p:cNvSpPr txBox="1"/>
          <p:nvPr/>
        </p:nvSpPr>
        <p:spPr>
          <a:xfrm>
            <a:off x="461819" y="4395570"/>
            <a:ext cx="386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Преддипломная практика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B6E648-4359-440F-983E-59B4FA4DDE0F}"/>
              </a:ext>
            </a:extLst>
          </p:cNvPr>
          <p:cNvSpPr txBox="1"/>
          <p:nvPr/>
        </p:nvSpPr>
        <p:spPr>
          <a:xfrm>
            <a:off x="3622693" y="3165692"/>
            <a:ext cx="50996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Заключение срочного трудового договора на период практики, в летний период времени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Компенсация стоимости аренды жилья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Проезд к месту практики и обратно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Компенсация стоимости медицинского осмотра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Индивидуальное сопровождение наставником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Практика без заключения ТД, с единовременной выплатой стипендии в размере минимального прожиточного уровня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653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FEDFC-D00F-409C-A437-ABAF93A6E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2060"/>
                </a:solidFill>
              </a:rPr>
              <a:t>ФОРМИРОВАНИЕ ЗАРАБОТНОЙ ПЛАТЫ СОТРУДНИКОВ 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FE64D3-A35B-4680-96A1-E728ACA6E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739" y="732631"/>
            <a:ext cx="109156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59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3650F3-61C0-4DE9-8F49-DA2158FDB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ПРИГЛАШАЕМ НА РАБОТУ!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1C2865-38D9-47A5-AA05-D3820917F0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2"/>
          <a:stretch/>
        </p:blipFill>
        <p:spPr>
          <a:xfrm>
            <a:off x="1706582" y="820950"/>
            <a:ext cx="10258694" cy="6244376"/>
          </a:xfrm>
          <a:prstGeom prst="rect">
            <a:avLst/>
          </a:prstGeom>
          <a:effectLst>
            <a:softEdge rad="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7C19D89-2F69-464A-B20C-F70E85B649BA}"/>
              </a:ext>
            </a:extLst>
          </p:cNvPr>
          <p:cNvSpPr/>
          <p:nvPr/>
        </p:nvSpPr>
        <p:spPr>
          <a:xfrm>
            <a:off x="5243801" y="4602258"/>
            <a:ext cx="672147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Контактная информация </a:t>
            </a:r>
          </a:p>
          <a:p>
            <a:pPr algn="r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предоставления резюме, прохождения практики:</a:t>
            </a:r>
          </a:p>
          <a:p>
            <a:pPr algn="r">
              <a:defRPr/>
            </a:pP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Томко Евгения Васильевна, </a:t>
            </a:r>
          </a:p>
          <a:p>
            <a:pPr algn="r">
              <a:defRPr/>
            </a:pP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начальник Отдела управления персоналом </a:t>
            </a:r>
          </a:p>
          <a:p>
            <a:pPr algn="r">
              <a:defRPr/>
            </a:pP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тел: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8914</a:t>
            </a: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5091600 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</a:t>
            </a: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tomko_ev@interrao.ru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defRPr/>
            </a:pP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Бурцева Яна Александровна, </a:t>
            </a:r>
          </a:p>
          <a:p>
            <a:pPr algn="r">
              <a:defRPr/>
            </a:pP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менеджер по персоналу ОУП </a:t>
            </a:r>
          </a:p>
          <a:p>
            <a:pPr algn="r">
              <a:defRPr/>
            </a:pP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тел: 89243886865, 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E-mail: savenkova_ya@interrao.ru</a:t>
            </a: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722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>
            <a:extLst>
              <a:ext uri="{FF2B5EF4-FFF2-40B4-BE49-F238E27FC236}">
                <a16:creationId xmlns:a16="http://schemas.microsoft.com/office/drawing/2014/main" id="{2788B837-A1D9-6BED-A507-5B96922B9C33}"/>
              </a:ext>
            </a:extLst>
          </p:cNvPr>
          <p:cNvSpPr/>
          <p:nvPr/>
        </p:nvSpPr>
        <p:spPr>
          <a:xfrm>
            <a:off x="4267201" y="1234121"/>
            <a:ext cx="4902200" cy="4720917"/>
          </a:xfrm>
          <a:prstGeom prst="ellipse">
            <a:avLst/>
          </a:prstGeom>
          <a:solidFill>
            <a:schemeClr val="bg1"/>
          </a:solidFill>
          <a:ln w="6350" cap="sq">
            <a:gradFill flip="none" rotWithShape="1">
              <a:gsLst>
                <a:gs pos="0">
                  <a:srgbClr val="396596"/>
                </a:gs>
                <a:gs pos="14000">
                  <a:schemeClr val="bg1"/>
                </a:gs>
              </a:gsLst>
              <a:lin ang="5400000" scaled="0"/>
              <a:tileRect/>
            </a:gra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72A2351-2085-2C15-B1F3-838045109905}"/>
              </a:ext>
            </a:extLst>
          </p:cNvPr>
          <p:cNvSpPr/>
          <p:nvPr/>
        </p:nvSpPr>
        <p:spPr>
          <a:xfrm rot="10800000">
            <a:off x="4267201" y="1272221"/>
            <a:ext cx="4902200" cy="4720917"/>
          </a:xfrm>
          <a:prstGeom prst="ellipse">
            <a:avLst/>
          </a:prstGeom>
          <a:solidFill>
            <a:schemeClr val="bg1"/>
          </a:solidFill>
          <a:ln w="6350" cap="sq">
            <a:gradFill flip="none" rotWithShape="1">
              <a:gsLst>
                <a:gs pos="0">
                  <a:srgbClr val="396596"/>
                </a:gs>
                <a:gs pos="14000">
                  <a:schemeClr val="bg1"/>
                </a:gs>
              </a:gsLst>
              <a:lin ang="5400000" scaled="0"/>
              <a:tileRect/>
            </a:gra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47208313-F82C-380F-FCE1-7E19F2419DEC}"/>
              </a:ext>
            </a:extLst>
          </p:cNvPr>
          <p:cNvSpPr/>
          <p:nvPr/>
        </p:nvSpPr>
        <p:spPr>
          <a:xfrm>
            <a:off x="4598207" y="1479229"/>
            <a:ext cx="4246536" cy="4200041"/>
          </a:xfrm>
          <a:prstGeom prst="ellipse">
            <a:avLst/>
          </a:prstGeom>
          <a:solidFill>
            <a:schemeClr val="bg1"/>
          </a:solidFill>
          <a:ln w="19050">
            <a:solidFill>
              <a:srgbClr val="396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633A095-23AF-6013-BB11-BB6B905EC243}"/>
              </a:ext>
            </a:extLst>
          </p:cNvPr>
          <p:cNvSpPr/>
          <p:nvPr/>
        </p:nvSpPr>
        <p:spPr>
          <a:xfrm>
            <a:off x="5222929" y="1968502"/>
            <a:ext cx="126295" cy="12927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1E5465B-A0B7-7C11-9E94-AFA3302E0CFC}"/>
              </a:ext>
            </a:extLst>
          </p:cNvPr>
          <p:cNvSpPr/>
          <p:nvPr/>
        </p:nvSpPr>
        <p:spPr>
          <a:xfrm>
            <a:off x="8093728" y="1968502"/>
            <a:ext cx="126295" cy="12927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38221F12-CA9D-B272-CB1E-69F1FFDE5F23}"/>
              </a:ext>
            </a:extLst>
          </p:cNvPr>
          <p:cNvSpPr/>
          <p:nvPr/>
        </p:nvSpPr>
        <p:spPr>
          <a:xfrm>
            <a:off x="5096634" y="4933952"/>
            <a:ext cx="126295" cy="12927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73C55132-BB29-1E31-3D82-670B69C9CC98}"/>
              </a:ext>
            </a:extLst>
          </p:cNvPr>
          <p:cNvSpPr/>
          <p:nvPr/>
        </p:nvSpPr>
        <p:spPr>
          <a:xfrm>
            <a:off x="8223252" y="4935088"/>
            <a:ext cx="126295" cy="12927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D6305E6-4C9B-44D0-9933-AAB2708E418B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9169401" y="3632679"/>
            <a:ext cx="2209799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bg1"/>
                </a:gs>
                <a:gs pos="54000">
                  <a:srgbClr val="009BDC"/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A1F733D-1354-FC0A-1928-F7B1C08CFA5A}"/>
              </a:ext>
            </a:extLst>
          </p:cNvPr>
          <p:cNvCxnSpPr>
            <a:cxnSpLocks/>
          </p:cNvCxnSpPr>
          <p:nvPr/>
        </p:nvCxnSpPr>
        <p:spPr>
          <a:xfrm>
            <a:off x="2057402" y="3579249"/>
            <a:ext cx="2209799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bg1"/>
                </a:gs>
                <a:gs pos="54000">
                  <a:srgbClr val="009BDC"/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36EACD0-E934-6498-C45D-6BE71242927B}"/>
              </a:ext>
            </a:extLst>
          </p:cNvPr>
          <p:cNvSpPr txBox="1">
            <a:spLocks noChangeAspect="1"/>
          </p:cNvSpPr>
          <p:nvPr/>
        </p:nvSpPr>
        <p:spPr>
          <a:xfrm>
            <a:off x="2646022" y="1019489"/>
            <a:ext cx="141577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>
                <a:solidFill>
                  <a:schemeClr val="accent2"/>
                </a:solidFill>
              </a:rPr>
              <a:t>22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E95F97-832E-F232-9C52-16390D35B846}"/>
              </a:ext>
            </a:extLst>
          </p:cNvPr>
          <p:cNvSpPr txBox="1">
            <a:spLocks noChangeAspect="1"/>
          </p:cNvSpPr>
          <p:nvPr/>
        </p:nvSpPr>
        <p:spPr>
          <a:xfrm>
            <a:off x="9126523" y="1029780"/>
            <a:ext cx="141577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>
                <a:solidFill>
                  <a:schemeClr val="accent2"/>
                </a:solidFill>
              </a:rPr>
              <a:t>78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3B1CDA-027A-0297-E42E-ADEFB00ED145}"/>
              </a:ext>
            </a:extLst>
          </p:cNvPr>
          <p:cNvSpPr txBox="1">
            <a:spLocks noChangeAspect="1"/>
          </p:cNvSpPr>
          <p:nvPr/>
        </p:nvSpPr>
        <p:spPr>
          <a:xfrm>
            <a:off x="2066437" y="5263923"/>
            <a:ext cx="203132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>
                <a:solidFill>
                  <a:schemeClr val="accent2"/>
                </a:solidFill>
              </a:rPr>
              <a:t>250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B0BDBE-3F9C-8586-EC0D-7E48774E5470}"/>
              </a:ext>
            </a:extLst>
          </p:cNvPr>
          <p:cNvSpPr txBox="1">
            <a:spLocks noChangeAspect="1"/>
          </p:cNvSpPr>
          <p:nvPr/>
        </p:nvSpPr>
        <p:spPr>
          <a:xfrm>
            <a:off x="9166449" y="5231763"/>
            <a:ext cx="141577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5D66C8-E242-FA58-F9B5-8F60D226C774}"/>
              </a:ext>
            </a:extLst>
          </p:cNvPr>
          <p:cNvSpPr txBox="1">
            <a:spLocks noChangeAspect="1"/>
          </p:cNvSpPr>
          <p:nvPr/>
        </p:nvSpPr>
        <p:spPr>
          <a:xfrm>
            <a:off x="454866" y="642319"/>
            <a:ext cx="3542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pc="-90" dirty="0">
                <a:solidFill>
                  <a:schemeClr val="tx2"/>
                </a:solidFill>
              </a:rPr>
              <a:t>Установленная</a:t>
            </a:r>
            <a:r>
              <a:rPr lang="en-US" spc="-90" dirty="0">
                <a:solidFill>
                  <a:schemeClr val="tx2"/>
                </a:solidFill>
              </a:rPr>
              <a:t> </a:t>
            </a:r>
            <a:r>
              <a:rPr lang="ru-RU" spc="-90" dirty="0">
                <a:solidFill>
                  <a:schemeClr val="tx2"/>
                </a:solidFill>
              </a:rPr>
              <a:t>мощность в 2024 г</a:t>
            </a:r>
            <a:r>
              <a:rPr lang="ru-RU" sz="2000" spc="-9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A5AF61-647D-C1AE-6D0C-064820445DE0}"/>
              </a:ext>
            </a:extLst>
          </p:cNvPr>
          <p:cNvSpPr txBox="1"/>
          <p:nvPr/>
        </p:nvSpPr>
        <p:spPr>
          <a:xfrm>
            <a:off x="1844023" y="4933952"/>
            <a:ext cx="2105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Выручка в 2023 г</a:t>
            </a:r>
            <a:r>
              <a:rPr lang="ru-RU" sz="20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8A6EBC-2DFF-913E-CC77-6232782597FD}"/>
              </a:ext>
            </a:extLst>
          </p:cNvPr>
          <p:cNvSpPr txBox="1">
            <a:spLocks noChangeAspect="1"/>
          </p:cNvSpPr>
          <p:nvPr/>
        </p:nvSpPr>
        <p:spPr>
          <a:xfrm>
            <a:off x="9200401" y="749418"/>
            <a:ext cx="4097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Выработка электроэнергии в 2023 г</a:t>
            </a:r>
            <a:r>
              <a:rPr lang="ru-RU" sz="20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A24E9B-91A5-7126-9556-21EC397A70C3}"/>
              </a:ext>
            </a:extLst>
          </p:cNvPr>
          <p:cNvSpPr txBox="1">
            <a:spLocks noChangeAspect="1"/>
          </p:cNvSpPr>
          <p:nvPr/>
        </p:nvSpPr>
        <p:spPr>
          <a:xfrm>
            <a:off x="9240823" y="4863169"/>
            <a:ext cx="3953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Численность сотрудников в 2024 г</a:t>
            </a:r>
            <a:r>
              <a:rPr lang="ru-RU" sz="20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7681F1-5131-559D-699D-D4DAA20F6610}"/>
              </a:ext>
            </a:extLst>
          </p:cNvPr>
          <p:cNvSpPr txBox="1"/>
          <p:nvPr/>
        </p:nvSpPr>
        <p:spPr>
          <a:xfrm>
            <a:off x="3465188" y="233572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ГВт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CB809A-8A3B-DC03-762D-49E289995C9F}"/>
              </a:ext>
            </a:extLst>
          </p:cNvPr>
          <p:cNvSpPr txBox="1"/>
          <p:nvPr/>
        </p:nvSpPr>
        <p:spPr>
          <a:xfrm>
            <a:off x="2639098" y="6710473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млрд. руб.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58700E-FF83-43B6-E060-DF843A42CEF2}"/>
              </a:ext>
            </a:extLst>
          </p:cNvPr>
          <p:cNvSpPr txBox="1"/>
          <p:nvPr/>
        </p:nvSpPr>
        <p:spPr>
          <a:xfrm>
            <a:off x="9315597" y="2361390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млн. кВт*ч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37C09C-9AE4-8236-FBF8-8E2E0D8C2AD0}"/>
              </a:ext>
            </a:extLst>
          </p:cNvPr>
          <p:cNvSpPr txBox="1"/>
          <p:nvPr/>
        </p:nvSpPr>
        <p:spPr>
          <a:xfrm>
            <a:off x="9181041" y="6677575"/>
            <a:ext cx="17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тыс. человек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ED9C811-8F38-90CD-8FFE-EFCE71A8AB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38" y="1742764"/>
            <a:ext cx="518649" cy="518649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текст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F7FD7A64-AA5A-499B-A4D8-95998EC2FA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681" y="6041385"/>
            <a:ext cx="518649" cy="51864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BBDE690-B632-EA61-30D5-D43FD6039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449" y="1760892"/>
            <a:ext cx="609600" cy="60960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екст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EDAD69DF-9667-9ECC-7251-63D1A60C00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684" y="5896699"/>
            <a:ext cx="685969" cy="685969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B613816E-DA63-069B-5C09-B389A85A3846}"/>
              </a:ext>
            </a:extLst>
          </p:cNvPr>
          <p:cNvSpPr/>
          <p:nvPr/>
        </p:nvSpPr>
        <p:spPr>
          <a:xfrm>
            <a:off x="123022" y="72256"/>
            <a:ext cx="13196905" cy="732849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506304C-E03A-43A7-AC2D-33949607F0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825" y="2976002"/>
            <a:ext cx="3749537" cy="120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Карта активов АО «Интер РАО-</a:t>
            </a:r>
            <a:r>
              <a:rPr lang="ru-RU" dirty="0" err="1"/>
              <a:t>Электрогенерация</a:t>
            </a:r>
            <a:r>
              <a:rPr lang="ru-RU" dirty="0"/>
              <a:t>»</a:t>
            </a:r>
          </a:p>
        </p:txBody>
      </p:sp>
      <p:pic>
        <p:nvPicPr>
          <p:cNvPr id="17" name="Picture 4" descr="http://geoenergetics.ru/wp-content/uploads/2017/05/%D0%A1%D0%BA%D1%80%D0%B8%D0%BD%D1%88%D0%BE%D1%82-2017-05-03-10.26.19.jpg">
            <a:extLst>
              <a:ext uri="{FF2B5EF4-FFF2-40B4-BE49-F238E27FC236}">
                <a16:creationId xmlns:a16="http://schemas.microsoft.com/office/drawing/2014/main" id="{FF2A550C-8014-4ADD-A499-3FB3A7B75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saturation sat="260000"/>
                    </a14:imgEffect>
                    <a14:imgEffect>
                      <a14:brightnessContrast bright="3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500" y="1913794"/>
            <a:ext cx="8847309" cy="499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3958218-FF75-4245-8C27-FEAAAEDF7620}"/>
              </a:ext>
            </a:extLst>
          </p:cNvPr>
          <p:cNvCxnSpPr/>
          <p:nvPr/>
        </p:nvCxnSpPr>
        <p:spPr>
          <a:xfrm>
            <a:off x="3031709" y="3479562"/>
            <a:ext cx="349211" cy="2089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DA3BBCC5-9DBA-497F-BF39-14F3A618CFBB}"/>
              </a:ext>
            </a:extLst>
          </p:cNvPr>
          <p:cNvCxnSpPr>
            <a:stCxn id="53" idx="2"/>
            <a:endCxn id="92" idx="0"/>
          </p:cNvCxnSpPr>
          <p:nvPr/>
        </p:nvCxnSpPr>
        <p:spPr>
          <a:xfrm>
            <a:off x="3227126" y="1366010"/>
            <a:ext cx="989771" cy="232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6DF48320-223C-46C7-B633-AEB80BC456F4}"/>
              </a:ext>
            </a:extLst>
          </p:cNvPr>
          <p:cNvCxnSpPr>
            <a:stCxn id="50" idx="3"/>
          </p:cNvCxnSpPr>
          <p:nvPr/>
        </p:nvCxnSpPr>
        <p:spPr>
          <a:xfrm>
            <a:off x="3313192" y="5451595"/>
            <a:ext cx="165897" cy="15624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F6F93907-A24D-43C4-8AD1-B418EA454CD6}"/>
              </a:ext>
            </a:extLst>
          </p:cNvPr>
          <p:cNvCxnSpPr/>
          <p:nvPr/>
        </p:nvCxnSpPr>
        <p:spPr>
          <a:xfrm flipV="1">
            <a:off x="3276536" y="5794973"/>
            <a:ext cx="418535" cy="30329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254DBA32-7C39-40C0-9E61-17F0C920A7D6}"/>
              </a:ext>
            </a:extLst>
          </p:cNvPr>
          <p:cNvCxnSpPr>
            <a:stCxn id="56" idx="3"/>
          </p:cNvCxnSpPr>
          <p:nvPr/>
        </p:nvCxnSpPr>
        <p:spPr>
          <a:xfrm>
            <a:off x="3116886" y="4557716"/>
            <a:ext cx="914834" cy="12142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E300B726-6512-4BCB-99BA-722E5DB65CDA}"/>
              </a:ext>
            </a:extLst>
          </p:cNvPr>
          <p:cNvCxnSpPr>
            <a:cxnSpLocks/>
            <a:stCxn id="48" idx="2"/>
            <a:endCxn id="78" idx="0"/>
          </p:cNvCxnSpPr>
          <p:nvPr/>
        </p:nvCxnSpPr>
        <p:spPr>
          <a:xfrm>
            <a:off x="2635724" y="2575917"/>
            <a:ext cx="1710000" cy="18005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44B4AAB3-A7BD-4EF5-B0C7-6A0E84C5D388}"/>
              </a:ext>
            </a:extLst>
          </p:cNvPr>
          <p:cNvCxnSpPr>
            <a:stCxn id="46" idx="2"/>
          </p:cNvCxnSpPr>
          <p:nvPr/>
        </p:nvCxnSpPr>
        <p:spPr>
          <a:xfrm>
            <a:off x="4498291" y="2531601"/>
            <a:ext cx="100635" cy="19877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54BBD7CF-240D-4C64-B6A2-10A0D2855FA6}"/>
              </a:ext>
            </a:extLst>
          </p:cNvPr>
          <p:cNvCxnSpPr>
            <a:stCxn id="47" idx="2"/>
            <a:endCxn id="77" idx="0"/>
          </p:cNvCxnSpPr>
          <p:nvPr/>
        </p:nvCxnSpPr>
        <p:spPr>
          <a:xfrm flipH="1">
            <a:off x="4874912" y="1784710"/>
            <a:ext cx="665387" cy="25493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D23B459-416E-4336-9C76-D14E9E0323E0}"/>
              </a:ext>
            </a:extLst>
          </p:cNvPr>
          <p:cNvCxnSpPr>
            <a:stCxn id="44" idx="2"/>
          </p:cNvCxnSpPr>
          <p:nvPr/>
        </p:nvCxnSpPr>
        <p:spPr>
          <a:xfrm flipH="1">
            <a:off x="5929979" y="2412359"/>
            <a:ext cx="1308549" cy="16789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BE84030-D39F-4E9D-B3E6-A63B1230474F}"/>
              </a:ext>
            </a:extLst>
          </p:cNvPr>
          <p:cNvCxnSpPr>
            <a:stCxn id="55" idx="2"/>
          </p:cNvCxnSpPr>
          <p:nvPr/>
        </p:nvCxnSpPr>
        <p:spPr>
          <a:xfrm flipH="1">
            <a:off x="6643160" y="3734725"/>
            <a:ext cx="880877" cy="4643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591864C3-688F-4D05-AC6F-735AD0DA6E12}"/>
              </a:ext>
            </a:extLst>
          </p:cNvPr>
          <p:cNvCxnSpPr>
            <a:stCxn id="45" idx="1"/>
          </p:cNvCxnSpPr>
          <p:nvPr/>
        </p:nvCxnSpPr>
        <p:spPr>
          <a:xfrm flipH="1">
            <a:off x="6643164" y="4286782"/>
            <a:ext cx="730779" cy="28976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C4054170-7C28-49B9-BE35-5CC2FBF74B17}"/>
              </a:ext>
            </a:extLst>
          </p:cNvPr>
          <p:cNvCxnSpPr/>
          <p:nvPr/>
        </p:nvCxnSpPr>
        <p:spPr>
          <a:xfrm flipH="1" flipV="1">
            <a:off x="9214764" y="5919087"/>
            <a:ext cx="885416" cy="53894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4125">
            <a:extLst>
              <a:ext uri="{FF2B5EF4-FFF2-40B4-BE49-F238E27FC236}">
                <a16:creationId xmlns:a16="http://schemas.microsoft.com/office/drawing/2014/main" id="{B4819FC1-65B0-4463-B4A0-E4C52F15B0AF}"/>
              </a:ext>
            </a:extLst>
          </p:cNvPr>
          <p:cNvCxnSpPr>
            <a:stCxn id="51" idx="0"/>
          </p:cNvCxnSpPr>
          <p:nvPr/>
        </p:nvCxnSpPr>
        <p:spPr>
          <a:xfrm flipV="1">
            <a:off x="8268651" y="6098251"/>
            <a:ext cx="462171" cy="4300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62E6D4DD-8160-43BB-8970-5754A305AB74}"/>
              </a:ext>
            </a:extLst>
          </p:cNvPr>
          <p:cNvCxnSpPr>
            <a:endCxn id="49" idx="0"/>
          </p:cNvCxnSpPr>
          <p:nvPr/>
        </p:nvCxnSpPr>
        <p:spPr>
          <a:xfrm flipH="1">
            <a:off x="4569450" y="5417321"/>
            <a:ext cx="317350" cy="87359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B99D9C7C-FF4B-4C17-9A10-AE94698CFA59}"/>
              </a:ext>
            </a:extLst>
          </p:cNvPr>
          <p:cNvCxnSpPr>
            <a:endCxn id="57" idx="0"/>
          </p:cNvCxnSpPr>
          <p:nvPr/>
        </p:nvCxnSpPr>
        <p:spPr>
          <a:xfrm>
            <a:off x="5475946" y="5484627"/>
            <a:ext cx="599411" cy="9077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F21EC2F4-A756-43B0-A39A-466DDD8A4EC6}"/>
              </a:ext>
            </a:extLst>
          </p:cNvPr>
          <p:cNvCxnSpPr>
            <a:endCxn id="90" idx="1"/>
          </p:cNvCxnSpPr>
          <p:nvPr/>
        </p:nvCxnSpPr>
        <p:spPr>
          <a:xfrm>
            <a:off x="5822050" y="4949115"/>
            <a:ext cx="759017" cy="19874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1FA138ED-64CE-4BEF-89C3-3044385C9694}"/>
              </a:ext>
            </a:extLst>
          </p:cNvPr>
          <p:cNvCxnSpPr>
            <a:stCxn id="93" idx="2"/>
          </p:cNvCxnSpPr>
          <p:nvPr/>
        </p:nvCxnSpPr>
        <p:spPr>
          <a:xfrm flipH="1">
            <a:off x="5572779" y="2986851"/>
            <a:ext cx="498544" cy="172135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кругленный прямоугольник 21">
            <a:extLst>
              <a:ext uri="{FF2B5EF4-FFF2-40B4-BE49-F238E27FC236}">
                <a16:creationId xmlns:a16="http://schemas.microsoft.com/office/drawing/2014/main" id="{3AF16CB6-D5F4-40CD-BC52-FA72AB6FA5ED}"/>
              </a:ext>
            </a:extLst>
          </p:cNvPr>
          <p:cNvSpPr/>
          <p:nvPr/>
        </p:nvSpPr>
        <p:spPr>
          <a:xfrm>
            <a:off x="6643169" y="1832860"/>
            <a:ext cx="1190749" cy="579498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63" tIns="50282" rIns="100563" bIns="50282" anchor="ctr"/>
          <a:lstStyle/>
          <a:p>
            <a:pPr algn="ctr"/>
            <a:r>
              <a:rPr lang="ru-RU" sz="1213" dirty="0">
                <a:solidFill>
                  <a:srgbClr val="F36C3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Печорская ГРЭС </a:t>
            </a:r>
          </a:p>
          <a:p>
            <a:pPr algn="ctr"/>
            <a:r>
              <a:rPr lang="ru-RU" sz="1213" dirty="0">
                <a:solidFill>
                  <a:srgbClr val="1C3A8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1 060 МВт</a:t>
            </a:r>
          </a:p>
        </p:txBody>
      </p:sp>
      <p:sp>
        <p:nvSpPr>
          <p:cNvPr id="45" name="Скругленный прямоугольник 22">
            <a:extLst>
              <a:ext uri="{FF2B5EF4-FFF2-40B4-BE49-F238E27FC236}">
                <a16:creationId xmlns:a16="http://schemas.microsoft.com/office/drawing/2014/main" id="{E6B2758A-9965-46BA-A3DC-5EEEC4CB1780}"/>
              </a:ext>
            </a:extLst>
          </p:cNvPr>
          <p:cNvSpPr/>
          <p:nvPr/>
        </p:nvSpPr>
        <p:spPr>
          <a:xfrm>
            <a:off x="7373939" y="3997027"/>
            <a:ext cx="1547975" cy="579498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590" tIns="50282" rIns="39590" bIns="50282" anchor="ctr"/>
          <a:lstStyle/>
          <a:p>
            <a:pPr algn="ctr"/>
            <a:r>
              <a:rPr lang="ru-RU" sz="1213" dirty="0">
                <a:solidFill>
                  <a:srgbClr val="F36C3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Нижневартовская </a:t>
            </a:r>
          </a:p>
          <a:p>
            <a:pPr algn="ctr"/>
            <a:r>
              <a:rPr lang="ru-RU" sz="1213" dirty="0">
                <a:solidFill>
                  <a:srgbClr val="F36C3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ГРЭС</a:t>
            </a:r>
          </a:p>
          <a:p>
            <a:pPr algn="ctr"/>
            <a:r>
              <a:rPr lang="ru-RU" sz="1213" dirty="0">
                <a:solidFill>
                  <a:srgbClr val="1C3A8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2 013 МВт</a:t>
            </a:r>
          </a:p>
        </p:txBody>
      </p:sp>
      <p:sp>
        <p:nvSpPr>
          <p:cNvPr id="46" name="Скругленный прямоугольник 23">
            <a:extLst>
              <a:ext uri="{FF2B5EF4-FFF2-40B4-BE49-F238E27FC236}">
                <a16:creationId xmlns:a16="http://schemas.microsoft.com/office/drawing/2014/main" id="{C032EDC8-623B-4C00-8E18-781A5C2EBFF2}"/>
              </a:ext>
            </a:extLst>
          </p:cNvPr>
          <p:cNvSpPr/>
          <p:nvPr/>
        </p:nvSpPr>
        <p:spPr>
          <a:xfrm>
            <a:off x="3902931" y="1952101"/>
            <a:ext cx="1190749" cy="579498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63" tIns="50282" rIns="100563" bIns="50282" anchor="ctr"/>
          <a:lstStyle/>
          <a:p>
            <a:pPr algn="ctr"/>
            <a:endParaRPr lang="ru-RU" sz="1213" dirty="0">
              <a:solidFill>
                <a:srgbClr val="F36C32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213" dirty="0">
                <a:solidFill>
                  <a:srgbClr val="F36C3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Ивановские ПГУ</a:t>
            </a:r>
          </a:p>
          <a:p>
            <a:pPr algn="ctr"/>
            <a:r>
              <a:rPr lang="ru-RU" sz="1213" dirty="0">
                <a:solidFill>
                  <a:srgbClr val="1C3A8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650 МВт</a:t>
            </a:r>
          </a:p>
          <a:p>
            <a:pPr algn="ctr"/>
            <a:endParaRPr lang="ru-RU" sz="1213" dirty="0">
              <a:solidFill>
                <a:srgbClr val="F36C32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Скругленный прямоугольник 24">
            <a:extLst>
              <a:ext uri="{FF2B5EF4-FFF2-40B4-BE49-F238E27FC236}">
                <a16:creationId xmlns:a16="http://schemas.microsoft.com/office/drawing/2014/main" id="{A4892F5A-494E-4906-98DB-B622C8BE4FA7}"/>
              </a:ext>
            </a:extLst>
          </p:cNvPr>
          <p:cNvSpPr/>
          <p:nvPr/>
        </p:nvSpPr>
        <p:spPr>
          <a:xfrm>
            <a:off x="4944936" y="1205213"/>
            <a:ext cx="1190749" cy="579498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590" tIns="50282" rIns="39590" bIns="50282" anchor="ctr"/>
          <a:lstStyle/>
          <a:p>
            <a:pPr algn="ctr"/>
            <a:r>
              <a:rPr lang="ru-RU" sz="1213" dirty="0">
                <a:solidFill>
                  <a:srgbClr val="F36C3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Костромская ГРЭС</a:t>
            </a:r>
          </a:p>
          <a:p>
            <a:pPr algn="ctr"/>
            <a:r>
              <a:rPr lang="ru-RU" sz="1213" dirty="0">
                <a:solidFill>
                  <a:srgbClr val="1C3A8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3 718 МВт</a:t>
            </a:r>
          </a:p>
        </p:txBody>
      </p:sp>
      <p:sp>
        <p:nvSpPr>
          <p:cNvPr id="48" name="Скругленный прямоугольник 25">
            <a:extLst>
              <a:ext uri="{FF2B5EF4-FFF2-40B4-BE49-F238E27FC236}">
                <a16:creationId xmlns:a16="http://schemas.microsoft.com/office/drawing/2014/main" id="{676B9FB4-B767-468E-ACF0-6CF027CB2353}"/>
              </a:ext>
            </a:extLst>
          </p:cNvPr>
          <p:cNvSpPr/>
          <p:nvPr/>
        </p:nvSpPr>
        <p:spPr>
          <a:xfrm>
            <a:off x="1888760" y="1885282"/>
            <a:ext cx="1493927" cy="690635"/>
          </a:xfrm>
          <a:prstGeom prst="round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63" tIns="50282" rIns="100563" bIns="50282" anchor="ctr"/>
          <a:lstStyle/>
          <a:p>
            <a:pPr algn="ctr"/>
            <a:r>
              <a:rPr lang="ru-RU" sz="1213" dirty="0">
                <a:solidFill>
                  <a:srgbClr val="F36C3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Каширская ГРЭС </a:t>
            </a:r>
          </a:p>
          <a:p>
            <a:pPr algn="ctr"/>
            <a:r>
              <a:rPr lang="ru-RU" sz="1213" dirty="0">
                <a:solidFill>
                  <a:srgbClr val="1C3A8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0 МВт</a:t>
            </a:r>
          </a:p>
          <a:p>
            <a:pPr algn="ctr"/>
            <a:r>
              <a:rPr lang="ru-RU" sz="1213" dirty="0">
                <a:solidFill>
                  <a:srgbClr val="1C3A8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(896 МВт с 2028г.)</a:t>
            </a:r>
          </a:p>
        </p:txBody>
      </p:sp>
      <p:sp>
        <p:nvSpPr>
          <p:cNvPr id="49" name="Скругленный прямоугольник 26">
            <a:extLst>
              <a:ext uri="{FF2B5EF4-FFF2-40B4-BE49-F238E27FC236}">
                <a16:creationId xmlns:a16="http://schemas.microsoft.com/office/drawing/2014/main" id="{09F22326-E0BE-4A1D-BCF2-A32CBD1BA8FB}"/>
              </a:ext>
            </a:extLst>
          </p:cNvPr>
          <p:cNvSpPr/>
          <p:nvPr/>
        </p:nvSpPr>
        <p:spPr>
          <a:xfrm>
            <a:off x="3974094" y="6290915"/>
            <a:ext cx="1190749" cy="579498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590" tIns="50282" rIns="39590" bIns="50282" anchor="ctr"/>
          <a:lstStyle/>
          <a:p>
            <a:pPr algn="ctr"/>
            <a:r>
              <a:rPr lang="ru-RU" sz="1213" dirty="0">
                <a:solidFill>
                  <a:srgbClr val="F36C3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Ириклинская ГРЭС</a:t>
            </a:r>
          </a:p>
          <a:p>
            <a:pPr algn="ctr"/>
            <a:r>
              <a:rPr lang="ru-RU" sz="1213" dirty="0">
                <a:solidFill>
                  <a:srgbClr val="1C3A8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2 483 МВт</a:t>
            </a:r>
          </a:p>
        </p:txBody>
      </p:sp>
      <p:sp>
        <p:nvSpPr>
          <p:cNvPr id="50" name="Скругленный прямоугольник 27">
            <a:extLst>
              <a:ext uri="{FF2B5EF4-FFF2-40B4-BE49-F238E27FC236}">
                <a16:creationId xmlns:a16="http://schemas.microsoft.com/office/drawing/2014/main" id="{A2458D77-1574-422F-87D7-17347C3296AE}"/>
              </a:ext>
            </a:extLst>
          </p:cNvPr>
          <p:cNvSpPr/>
          <p:nvPr/>
        </p:nvSpPr>
        <p:spPr>
          <a:xfrm>
            <a:off x="2122441" y="5161847"/>
            <a:ext cx="1190749" cy="579498"/>
          </a:xfrm>
          <a:prstGeom prst="round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590" tIns="50282" rIns="39590" bIns="50282" anchor="ctr"/>
          <a:lstStyle/>
          <a:p>
            <a:pPr algn="ctr"/>
            <a:r>
              <a:rPr lang="ru-RU" sz="1213" dirty="0">
                <a:solidFill>
                  <a:srgbClr val="F36C3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Джубгинская ТЭС </a:t>
            </a:r>
          </a:p>
          <a:p>
            <a:pPr algn="ctr"/>
            <a:r>
              <a:rPr lang="en-US" sz="1213" dirty="0">
                <a:solidFill>
                  <a:srgbClr val="1C3A8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198</a:t>
            </a:r>
            <a:r>
              <a:rPr lang="ru-RU" sz="1213" dirty="0">
                <a:solidFill>
                  <a:srgbClr val="1C3A8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МВт</a:t>
            </a:r>
          </a:p>
        </p:txBody>
      </p:sp>
      <p:sp>
        <p:nvSpPr>
          <p:cNvPr id="51" name="Скругленный прямоугольник 28">
            <a:extLst>
              <a:ext uri="{FF2B5EF4-FFF2-40B4-BE49-F238E27FC236}">
                <a16:creationId xmlns:a16="http://schemas.microsoft.com/office/drawing/2014/main" id="{5FEC7BBD-15EA-4EDD-A28B-9B47CFEC13C6}"/>
              </a:ext>
            </a:extLst>
          </p:cNvPr>
          <p:cNvSpPr/>
          <p:nvPr/>
        </p:nvSpPr>
        <p:spPr>
          <a:xfrm>
            <a:off x="7524047" y="6528332"/>
            <a:ext cx="1489230" cy="579498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63" tIns="50282" rIns="100563" bIns="50282" anchor="ctr"/>
          <a:lstStyle/>
          <a:p>
            <a:pPr algn="ctr"/>
            <a:r>
              <a:rPr lang="ru-RU" sz="1213" dirty="0">
                <a:solidFill>
                  <a:srgbClr val="F36C3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Гусиноозёрская ГРЭС </a:t>
            </a:r>
          </a:p>
          <a:p>
            <a:pPr algn="ctr"/>
            <a:r>
              <a:rPr lang="ru-RU" sz="1213" dirty="0">
                <a:solidFill>
                  <a:srgbClr val="1C3A8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1 244 МВт</a:t>
            </a:r>
          </a:p>
        </p:txBody>
      </p:sp>
      <p:sp>
        <p:nvSpPr>
          <p:cNvPr id="52" name="Скругленный прямоугольник 29">
            <a:extLst>
              <a:ext uri="{FF2B5EF4-FFF2-40B4-BE49-F238E27FC236}">
                <a16:creationId xmlns:a16="http://schemas.microsoft.com/office/drawing/2014/main" id="{12099503-A4D7-40E3-867E-81ED141F903A}"/>
              </a:ext>
            </a:extLst>
          </p:cNvPr>
          <p:cNvSpPr/>
          <p:nvPr/>
        </p:nvSpPr>
        <p:spPr>
          <a:xfrm>
            <a:off x="2354694" y="6104176"/>
            <a:ext cx="1190749" cy="579498"/>
          </a:xfrm>
          <a:prstGeom prst="round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63" tIns="50282" rIns="100563" bIns="50282" anchor="ctr"/>
          <a:lstStyle/>
          <a:p>
            <a:pPr algn="ctr"/>
            <a:r>
              <a:rPr lang="ru-RU" sz="1213" dirty="0">
                <a:solidFill>
                  <a:srgbClr val="F36C3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Сочинская ТЭС</a:t>
            </a:r>
          </a:p>
          <a:p>
            <a:pPr algn="ctr"/>
            <a:r>
              <a:rPr lang="ru-RU" sz="1213" dirty="0">
                <a:solidFill>
                  <a:srgbClr val="1C3A8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161 МВт</a:t>
            </a:r>
          </a:p>
        </p:txBody>
      </p:sp>
      <p:sp>
        <p:nvSpPr>
          <p:cNvPr id="53" name="Скругленный прямоугольник 30">
            <a:extLst>
              <a:ext uri="{FF2B5EF4-FFF2-40B4-BE49-F238E27FC236}">
                <a16:creationId xmlns:a16="http://schemas.microsoft.com/office/drawing/2014/main" id="{5D143E09-DD65-4A86-8261-A80237756611}"/>
              </a:ext>
            </a:extLst>
          </p:cNvPr>
          <p:cNvSpPr/>
          <p:nvPr/>
        </p:nvSpPr>
        <p:spPr>
          <a:xfrm>
            <a:off x="2480161" y="786511"/>
            <a:ext cx="1493927" cy="579498"/>
          </a:xfrm>
          <a:prstGeom prst="roundRect">
            <a:avLst>
              <a:gd name="adj" fmla="val 23457"/>
            </a:avLst>
          </a:prstGeom>
          <a:solidFill>
            <a:schemeClr val="bg1">
              <a:alpha val="9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63" tIns="50282" rIns="100563" bIns="50282" anchor="ctr"/>
          <a:lstStyle/>
          <a:p>
            <a:pPr algn="ctr">
              <a:defRPr/>
            </a:pPr>
            <a:r>
              <a:rPr lang="ru-RU" sz="1213" dirty="0">
                <a:solidFill>
                  <a:srgbClr val="F36C3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Северо-Западная ТЭЦ</a:t>
            </a:r>
          </a:p>
          <a:p>
            <a:pPr algn="ctr">
              <a:defRPr/>
            </a:pPr>
            <a:r>
              <a:rPr lang="ru-RU" sz="1213" dirty="0">
                <a:solidFill>
                  <a:srgbClr val="1C3A8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900 МВт</a:t>
            </a:r>
          </a:p>
        </p:txBody>
      </p:sp>
      <p:sp>
        <p:nvSpPr>
          <p:cNvPr id="54" name="Скругленный прямоугольник 31">
            <a:extLst>
              <a:ext uri="{FF2B5EF4-FFF2-40B4-BE49-F238E27FC236}">
                <a16:creationId xmlns:a16="http://schemas.microsoft.com/office/drawing/2014/main" id="{06722D93-CAEB-4F04-B5A9-520B8F38EDED}"/>
              </a:ext>
            </a:extLst>
          </p:cNvPr>
          <p:cNvSpPr/>
          <p:nvPr/>
        </p:nvSpPr>
        <p:spPr>
          <a:xfrm>
            <a:off x="9450199" y="6449265"/>
            <a:ext cx="1190749" cy="579498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590" tIns="50282" rIns="39590" bIns="50282" anchor="ctr"/>
          <a:lstStyle/>
          <a:p>
            <a:pPr algn="ctr"/>
            <a:r>
              <a:rPr lang="ru-RU" sz="1213" dirty="0">
                <a:solidFill>
                  <a:srgbClr val="F36C3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Харанорская ГРЭС </a:t>
            </a:r>
          </a:p>
          <a:p>
            <a:pPr algn="ctr"/>
            <a:r>
              <a:rPr lang="ru-RU" sz="1213" dirty="0">
                <a:solidFill>
                  <a:srgbClr val="1C3A8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1213" dirty="0">
                <a:solidFill>
                  <a:srgbClr val="1C3A8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ru-RU" sz="1213" dirty="0">
                <a:solidFill>
                  <a:srgbClr val="1C3A8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5 МВт</a:t>
            </a:r>
          </a:p>
        </p:txBody>
      </p:sp>
      <p:sp>
        <p:nvSpPr>
          <p:cNvPr id="55" name="Скругленный прямоугольник 32">
            <a:extLst>
              <a:ext uri="{FF2B5EF4-FFF2-40B4-BE49-F238E27FC236}">
                <a16:creationId xmlns:a16="http://schemas.microsoft.com/office/drawing/2014/main" id="{969DC741-1B65-44CC-8142-1DC631ADE17E}"/>
              </a:ext>
            </a:extLst>
          </p:cNvPr>
          <p:cNvSpPr/>
          <p:nvPr/>
        </p:nvSpPr>
        <p:spPr>
          <a:xfrm>
            <a:off x="6745027" y="3155226"/>
            <a:ext cx="1558025" cy="579498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63" tIns="50282" rIns="100563" bIns="50282" anchor="ctr"/>
          <a:lstStyle/>
          <a:p>
            <a:pPr algn="ctr"/>
            <a:r>
              <a:rPr lang="ru-RU" sz="1213" dirty="0">
                <a:solidFill>
                  <a:srgbClr val="F36C3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Уренгойская </a:t>
            </a:r>
          </a:p>
          <a:p>
            <a:pPr algn="ctr"/>
            <a:r>
              <a:rPr lang="ru-RU" sz="1213" dirty="0">
                <a:solidFill>
                  <a:srgbClr val="F36C3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ГРЭС </a:t>
            </a:r>
          </a:p>
          <a:p>
            <a:pPr algn="ctr"/>
            <a:r>
              <a:rPr lang="ru-RU" sz="1213" dirty="0">
                <a:solidFill>
                  <a:srgbClr val="1C3A8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530 МВт</a:t>
            </a:r>
          </a:p>
        </p:txBody>
      </p:sp>
      <p:sp>
        <p:nvSpPr>
          <p:cNvPr id="56" name="Скругленный прямоугольник 33">
            <a:extLst>
              <a:ext uri="{FF2B5EF4-FFF2-40B4-BE49-F238E27FC236}">
                <a16:creationId xmlns:a16="http://schemas.microsoft.com/office/drawing/2014/main" id="{5CBC2C1C-8801-4A04-A731-5E40F41D454D}"/>
              </a:ext>
            </a:extLst>
          </p:cNvPr>
          <p:cNvSpPr/>
          <p:nvPr/>
        </p:nvSpPr>
        <p:spPr>
          <a:xfrm>
            <a:off x="1807062" y="4267968"/>
            <a:ext cx="1309825" cy="579498"/>
          </a:xfrm>
          <a:prstGeom prst="round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590" tIns="50282" rIns="39590" bIns="50282" anchor="ctr"/>
          <a:lstStyle/>
          <a:p>
            <a:pPr algn="ctr"/>
            <a:r>
              <a:rPr lang="ru-RU" sz="1213" dirty="0">
                <a:solidFill>
                  <a:srgbClr val="F36C3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Черепетская ГРЭС</a:t>
            </a:r>
          </a:p>
          <a:p>
            <a:pPr algn="ctr"/>
            <a:r>
              <a:rPr lang="en-US" sz="1213" dirty="0">
                <a:solidFill>
                  <a:srgbClr val="1C3A8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450 </a:t>
            </a:r>
            <a:r>
              <a:rPr lang="ru-RU" sz="1213" dirty="0">
                <a:solidFill>
                  <a:srgbClr val="1C3A8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МВт</a:t>
            </a:r>
          </a:p>
        </p:txBody>
      </p:sp>
      <p:sp>
        <p:nvSpPr>
          <p:cNvPr id="57" name="Скругленный прямоугольник 34">
            <a:extLst>
              <a:ext uri="{FF2B5EF4-FFF2-40B4-BE49-F238E27FC236}">
                <a16:creationId xmlns:a16="http://schemas.microsoft.com/office/drawing/2014/main" id="{7F498A64-8C2B-4A07-826E-F2B028663173}"/>
              </a:ext>
            </a:extLst>
          </p:cNvPr>
          <p:cNvSpPr/>
          <p:nvPr/>
        </p:nvSpPr>
        <p:spPr>
          <a:xfrm>
            <a:off x="5301364" y="6392364"/>
            <a:ext cx="1547975" cy="579498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63" tIns="50282" rIns="100563" bIns="50282" anchor="ctr"/>
          <a:lstStyle/>
          <a:p>
            <a:pPr algn="ctr"/>
            <a:r>
              <a:rPr lang="ru-RU" sz="1213" dirty="0">
                <a:solidFill>
                  <a:srgbClr val="F36C3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Южноуральская ГРЭС-2</a:t>
            </a:r>
          </a:p>
          <a:p>
            <a:pPr algn="ctr"/>
            <a:r>
              <a:rPr lang="ru-RU" sz="1213" dirty="0">
                <a:solidFill>
                  <a:srgbClr val="1C3A8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845 МВт</a:t>
            </a:r>
          </a:p>
        </p:txBody>
      </p:sp>
      <p:sp>
        <p:nvSpPr>
          <p:cNvPr id="58" name="Скругленный прямоугольник 35">
            <a:extLst>
              <a:ext uri="{FF2B5EF4-FFF2-40B4-BE49-F238E27FC236}">
                <a16:creationId xmlns:a16="http://schemas.microsoft.com/office/drawing/2014/main" id="{3CC18811-7FCC-4359-A3E9-AB24ECE2967F}"/>
              </a:ext>
            </a:extLst>
          </p:cNvPr>
          <p:cNvSpPr/>
          <p:nvPr/>
        </p:nvSpPr>
        <p:spPr>
          <a:xfrm>
            <a:off x="6144804" y="5652359"/>
            <a:ext cx="1589722" cy="579498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63" tIns="50282" rIns="100563" bIns="50282" anchor="ctr"/>
          <a:lstStyle/>
          <a:p>
            <a:pPr algn="ctr"/>
            <a:endParaRPr lang="ru-RU" sz="1213" dirty="0">
              <a:solidFill>
                <a:srgbClr val="F36C32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213" dirty="0">
                <a:solidFill>
                  <a:srgbClr val="F36C3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Южноуральская ГРЭС-1 </a:t>
            </a:r>
            <a:br>
              <a:rPr lang="ru-RU" sz="1213" dirty="0">
                <a:solidFill>
                  <a:srgbClr val="F36C3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13" dirty="0">
                <a:solidFill>
                  <a:srgbClr val="1C3A8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747 МВт (до 2028 г.)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B5963D8E-B6FF-47B4-A45A-D78D7362EADA}"/>
              </a:ext>
            </a:extLst>
          </p:cNvPr>
          <p:cNvSpPr/>
          <p:nvPr/>
        </p:nvSpPr>
        <p:spPr>
          <a:xfrm>
            <a:off x="3565349" y="3285462"/>
            <a:ext cx="159277" cy="14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63" tIns="50282" rIns="100563" bIns="50282" anchor="ctr"/>
          <a:lstStyle/>
          <a:p>
            <a:pPr algn="ctr">
              <a:defRPr/>
            </a:pPr>
            <a:endParaRPr lang="ru-RU" sz="1213">
              <a:solidFill>
                <a:prstClr val="white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E4647A47-9834-404C-99EE-0EB747024751}"/>
              </a:ext>
            </a:extLst>
          </p:cNvPr>
          <p:cNvSpPr/>
          <p:nvPr/>
        </p:nvSpPr>
        <p:spPr>
          <a:xfrm>
            <a:off x="4543746" y="3772044"/>
            <a:ext cx="159275" cy="143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63" tIns="50282" rIns="100563" bIns="50282" anchor="ctr"/>
          <a:lstStyle/>
          <a:p>
            <a:pPr algn="ctr">
              <a:defRPr/>
            </a:pPr>
            <a:endParaRPr lang="ru-RU" sz="1213">
              <a:solidFill>
                <a:prstClr val="white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F674B2D3-BA1F-4D4E-96E6-BB9FE2BE0C14}"/>
              </a:ext>
            </a:extLst>
          </p:cNvPr>
          <p:cNvSpPr/>
          <p:nvPr/>
        </p:nvSpPr>
        <p:spPr>
          <a:xfrm>
            <a:off x="3698372" y="4055592"/>
            <a:ext cx="159277" cy="143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63" tIns="50282" rIns="100563" bIns="50282" anchor="ctr"/>
          <a:lstStyle/>
          <a:p>
            <a:pPr algn="ctr">
              <a:defRPr/>
            </a:pPr>
            <a:endParaRPr lang="ru-RU" sz="1213">
              <a:solidFill>
                <a:prstClr val="white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FC74B56D-0C79-4826-A1E6-3D9055A3DC6C}"/>
              </a:ext>
            </a:extLst>
          </p:cNvPr>
          <p:cNvSpPr/>
          <p:nvPr/>
        </p:nvSpPr>
        <p:spPr>
          <a:xfrm>
            <a:off x="4267203" y="3833325"/>
            <a:ext cx="157527" cy="141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63" tIns="50282" rIns="100563" bIns="50282" anchor="ctr"/>
          <a:lstStyle/>
          <a:p>
            <a:pPr algn="ctr">
              <a:defRPr/>
            </a:pPr>
            <a:endParaRPr lang="ru-RU" sz="1213">
              <a:solidFill>
                <a:prstClr val="white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3FC66568-8CF1-495B-BB2D-E6580248C77D}"/>
              </a:ext>
            </a:extLst>
          </p:cNvPr>
          <p:cNvSpPr/>
          <p:nvPr/>
        </p:nvSpPr>
        <p:spPr>
          <a:xfrm>
            <a:off x="6705369" y="3990852"/>
            <a:ext cx="159277" cy="141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63" tIns="50282" rIns="100563" bIns="50282" anchor="ctr"/>
          <a:lstStyle/>
          <a:p>
            <a:pPr algn="ctr">
              <a:defRPr/>
            </a:pPr>
            <a:endParaRPr lang="ru-RU" sz="1213">
              <a:solidFill>
                <a:prstClr val="white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3820556B-0C85-42EC-AF2E-8C261416781D}"/>
              </a:ext>
            </a:extLst>
          </p:cNvPr>
          <p:cNvSpPr/>
          <p:nvPr/>
        </p:nvSpPr>
        <p:spPr>
          <a:xfrm>
            <a:off x="5851221" y="3427258"/>
            <a:ext cx="157527" cy="141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63" tIns="50282" rIns="100563" bIns="50282" anchor="ctr"/>
          <a:lstStyle/>
          <a:p>
            <a:pPr algn="ctr">
              <a:defRPr/>
            </a:pPr>
            <a:endParaRPr lang="ru-RU" sz="1213">
              <a:solidFill>
                <a:prstClr val="white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CE978C15-02D4-49AE-BFB3-4D9CF0F46228}"/>
              </a:ext>
            </a:extLst>
          </p:cNvPr>
          <p:cNvSpPr/>
          <p:nvPr/>
        </p:nvSpPr>
        <p:spPr>
          <a:xfrm>
            <a:off x="5364635" y="4179883"/>
            <a:ext cx="157527" cy="141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63" tIns="50282" rIns="100563" bIns="50282" anchor="ctr"/>
          <a:lstStyle/>
          <a:p>
            <a:pPr algn="ctr">
              <a:defRPr/>
            </a:pPr>
            <a:endParaRPr lang="ru-RU" sz="1213">
              <a:solidFill>
                <a:prstClr val="white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333CD66-EFF2-47DF-89FF-B5F996D068EF}"/>
              </a:ext>
            </a:extLst>
          </p:cNvPr>
          <p:cNvSpPr/>
          <p:nvPr/>
        </p:nvSpPr>
        <p:spPr>
          <a:xfrm>
            <a:off x="2942240" y="4857225"/>
            <a:ext cx="159277" cy="14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63" tIns="50282" rIns="100563" bIns="50282" anchor="ctr"/>
          <a:lstStyle/>
          <a:p>
            <a:pPr algn="ctr">
              <a:defRPr/>
            </a:pPr>
            <a:endParaRPr lang="ru-RU" sz="1213">
              <a:solidFill>
                <a:prstClr val="white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24EEBA22-3B3F-4B1D-B71B-C62D78A2C8F8}"/>
              </a:ext>
            </a:extLst>
          </p:cNvPr>
          <p:cNvSpPr/>
          <p:nvPr/>
        </p:nvSpPr>
        <p:spPr>
          <a:xfrm>
            <a:off x="5271867" y="4878228"/>
            <a:ext cx="159275" cy="14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63" tIns="50282" rIns="100563" bIns="50282" anchor="ctr"/>
          <a:lstStyle/>
          <a:p>
            <a:pPr algn="ctr">
              <a:defRPr/>
            </a:pPr>
            <a:endParaRPr lang="ru-RU" sz="1213">
              <a:solidFill>
                <a:prstClr val="white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41B55259-2A71-45A8-8DE2-6173D2F92E00}"/>
              </a:ext>
            </a:extLst>
          </p:cNvPr>
          <p:cNvSpPr/>
          <p:nvPr/>
        </p:nvSpPr>
        <p:spPr>
          <a:xfrm>
            <a:off x="5537919" y="4787213"/>
            <a:ext cx="157527" cy="14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63" tIns="50282" rIns="100563" bIns="50282" anchor="ctr"/>
          <a:lstStyle/>
          <a:p>
            <a:pPr algn="ctr">
              <a:defRPr/>
            </a:pPr>
            <a:endParaRPr lang="ru-RU" sz="1213">
              <a:solidFill>
                <a:prstClr val="white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991EFA90-22D2-4424-81CA-62A7169F8CDD}"/>
              </a:ext>
            </a:extLst>
          </p:cNvPr>
          <p:cNvSpPr/>
          <p:nvPr/>
        </p:nvSpPr>
        <p:spPr>
          <a:xfrm>
            <a:off x="3117274" y="5153046"/>
            <a:ext cx="159277" cy="141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63" tIns="50282" rIns="100563" bIns="50282" anchor="ctr"/>
          <a:lstStyle/>
          <a:p>
            <a:pPr algn="ctr">
              <a:defRPr/>
            </a:pPr>
            <a:endParaRPr lang="ru-RU" sz="1213">
              <a:solidFill>
                <a:prstClr val="white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02FF6362-2FE7-4E24-8F51-11C9151A38B9}"/>
              </a:ext>
            </a:extLst>
          </p:cNvPr>
          <p:cNvSpPr/>
          <p:nvPr/>
        </p:nvSpPr>
        <p:spPr>
          <a:xfrm>
            <a:off x="9352618" y="5947336"/>
            <a:ext cx="159275" cy="141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63" tIns="50282" rIns="100563" bIns="50282" anchor="ctr"/>
          <a:lstStyle/>
          <a:p>
            <a:pPr algn="ctr">
              <a:defRPr/>
            </a:pPr>
            <a:endParaRPr lang="ru-RU" sz="1213">
              <a:solidFill>
                <a:prstClr val="white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225DEE13-5BE7-43B6-B36B-BA3395504A53}"/>
              </a:ext>
            </a:extLst>
          </p:cNvPr>
          <p:cNvSpPr/>
          <p:nvPr/>
        </p:nvSpPr>
        <p:spPr>
          <a:xfrm>
            <a:off x="5632427" y="4358413"/>
            <a:ext cx="159275" cy="141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63" tIns="50282" rIns="100563" bIns="50282" anchor="ctr"/>
          <a:lstStyle/>
          <a:p>
            <a:pPr algn="ctr">
              <a:defRPr/>
            </a:pPr>
            <a:endParaRPr lang="ru-RU" sz="1213">
              <a:solidFill>
                <a:prstClr val="white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2" name="Рисунок 109">
            <a:extLst>
              <a:ext uri="{FF2B5EF4-FFF2-40B4-BE49-F238E27FC236}">
                <a16:creationId xmlns:a16="http://schemas.microsoft.com/office/drawing/2014/main" id="{2CB13396-0F58-4617-BA8F-07F5E87D614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6378" y="3553316"/>
            <a:ext cx="329055" cy="28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Рисунок 109">
            <a:extLst>
              <a:ext uri="{FF2B5EF4-FFF2-40B4-BE49-F238E27FC236}">
                <a16:creationId xmlns:a16="http://schemas.microsoft.com/office/drawing/2014/main" id="{63E4B578-55F2-4D1B-9768-0680BC6B8E3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7193" y="4564684"/>
            <a:ext cx="329055" cy="28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Рисунок 109">
            <a:extLst>
              <a:ext uri="{FF2B5EF4-FFF2-40B4-BE49-F238E27FC236}">
                <a16:creationId xmlns:a16="http://schemas.microsoft.com/office/drawing/2014/main" id="{04B9B3C2-E487-471D-885B-8D2CFC8B5A7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6016" y="5451596"/>
            <a:ext cx="329055" cy="28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Рисунок 109">
            <a:extLst>
              <a:ext uri="{FF2B5EF4-FFF2-40B4-BE49-F238E27FC236}">
                <a16:creationId xmlns:a16="http://schemas.microsoft.com/office/drawing/2014/main" id="{D1EE3AFB-507D-4C46-993F-27156B8DC51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5443" y="5651449"/>
            <a:ext cx="329055" cy="28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Рисунок 109">
            <a:extLst>
              <a:ext uri="{FF2B5EF4-FFF2-40B4-BE49-F238E27FC236}">
                <a16:creationId xmlns:a16="http://schemas.microsoft.com/office/drawing/2014/main" id="{35F71C49-2D5B-48C5-8E61-917B87063E5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8324" y="4576524"/>
            <a:ext cx="329055" cy="28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Рисунок 109">
            <a:extLst>
              <a:ext uri="{FF2B5EF4-FFF2-40B4-BE49-F238E27FC236}">
                <a16:creationId xmlns:a16="http://schemas.microsoft.com/office/drawing/2014/main" id="{203CF1F6-1C2B-4A39-98D4-0978F5CBD84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0388" y="4334022"/>
            <a:ext cx="329055" cy="28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Рисунок 109">
            <a:extLst>
              <a:ext uri="{FF2B5EF4-FFF2-40B4-BE49-F238E27FC236}">
                <a16:creationId xmlns:a16="http://schemas.microsoft.com/office/drawing/2014/main" id="{227F2252-A419-446E-A2BD-736805FE136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1196" y="4376483"/>
            <a:ext cx="329055" cy="28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Рисунок 109">
            <a:extLst>
              <a:ext uri="{FF2B5EF4-FFF2-40B4-BE49-F238E27FC236}">
                <a16:creationId xmlns:a16="http://schemas.microsoft.com/office/drawing/2014/main" id="{9C6F989B-FFD7-4E38-94A4-E83064C11D0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4398" y="4375856"/>
            <a:ext cx="329055" cy="28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Рисунок 109">
            <a:extLst>
              <a:ext uri="{FF2B5EF4-FFF2-40B4-BE49-F238E27FC236}">
                <a16:creationId xmlns:a16="http://schemas.microsoft.com/office/drawing/2014/main" id="{5BEF1724-7CD3-46F3-9C32-70E4C921E68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9274" y="5279863"/>
            <a:ext cx="329055" cy="28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Рисунок 109">
            <a:extLst>
              <a:ext uri="{FF2B5EF4-FFF2-40B4-BE49-F238E27FC236}">
                <a16:creationId xmlns:a16="http://schemas.microsoft.com/office/drawing/2014/main" id="{DD9E3C4F-BC5C-4F4D-A27C-31925895E22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9993" y="4821679"/>
            <a:ext cx="329055" cy="28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Рисунок 109">
            <a:extLst>
              <a:ext uri="{FF2B5EF4-FFF2-40B4-BE49-F238E27FC236}">
                <a16:creationId xmlns:a16="http://schemas.microsoft.com/office/drawing/2014/main" id="{5CB9BA1C-FE5F-49F5-872C-BCB97FB46A3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5941" y="4451178"/>
            <a:ext cx="329055" cy="28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Рисунок 109">
            <a:extLst>
              <a:ext uri="{FF2B5EF4-FFF2-40B4-BE49-F238E27FC236}">
                <a16:creationId xmlns:a16="http://schemas.microsoft.com/office/drawing/2014/main" id="{E98BEDD9-0883-47D4-ABD9-DE899178892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5941" y="4061719"/>
            <a:ext cx="329055" cy="28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Рисунок 109">
            <a:extLst>
              <a:ext uri="{FF2B5EF4-FFF2-40B4-BE49-F238E27FC236}">
                <a16:creationId xmlns:a16="http://schemas.microsoft.com/office/drawing/2014/main" id="{72BC8483-5D04-4EA2-819F-5BCC6F08548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1593" y="3947755"/>
            <a:ext cx="329055" cy="28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Рисунок 109">
            <a:extLst>
              <a:ext uri="{FF2B5EF4-FFF2-40B4-BE49-F238E27FC236}">
                <a16:creationId xmlns:a16="http://schemas.microsoft.com/office/drawing/2014/main" id="{0DCAD89F-6D36-4D8F-B4E3-98618E2327D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6287" y="5954724"/>
            <a:ext cx="329055" cy="28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Рисунок 109">
            <a:extLst>
              <a:ext uri="{FF2B5EF4-FFF2-40B4-BE49-F238E27FC236}">
                <a16:creationId xmlns:a16="http://schemas.microsoft.com/office/drawing/2014/main" id="{AE4F84C5-4B30-4C69-83A8-9EF18DC235F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67347" y="5766795"/>
            <a:ext cx="329055" cy="28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13DB8064-B923-480F-A2B1-EE70929BF226}"/>
              </a:ext>
            </a:extLst>
          </p:cNvPr>
          <p:cNvSpPr/>
          <p:nvPr/>
        </p:nvSpPr>
        <p:spPr>
          <a:xfrm>
            <a:off x="6927101" y="4880017"/>
            <a:ext cx="238176" cy="2807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rnd">
            <a:solidFill>
              <a:schemeClr val="accent1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lIns="100385" tIns="50195" rIns="100385" bIns="50195"/>
          <a:lstStyle/>
          <a:p>
            <a:endParaRPr lang="ru-RU" sz="1213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88" name="Рисунок 109">
            <a:extLst>
              <a:ext uri="{FF2B5EF4-FFF2-40B4-BE49-F238E27FC236}">
                <a16:creationId xmlns:a16="http://schemas.microsoft.com/office/drawing/2014/main" id="{2609AB10-5E1E-46D3-9BEB-1D629262096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1422" y="5341098"/>
            <a:ext cx="329055" cy="28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AD51C1B6-A245-4042-85BA-7BF95F6C3470}"/>
              </a:ext>
            </a:extLst>
          </p:cNvPr>
          <p:cNvCxnSpPr>
            <a:cxnSpLocks/>
            <a:stCxn id="58" idx="0"/>
          </p:cNvCxnSpPr>
          <p:nvPr/>
        </p:nvCxnSpPr>
        <p:spPr>
          <a:xfrm flipH="1" flipV="1">
            <a:off x="5749596" y="5372908"/>
            <a:ext cx="1190069" cy="2794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Скругленный прямоугольник 67">
            <a:extLst>
              <a:ext uri="{FF2B5EF4-FFF2-40B4-BE49-F238E27FC236}">
                <a16:creationId xmlns:a16="http://schemas.microsoft.com/office/drawing/2014/main" id="{8F385749-19B1-4CE0-98F7-6638F4B99B36}"/>
              </a:ext>
            </a:extLst>
          </p:cNvPr>
          <p:cNvSpPr/>
          <p:nvPr/>
        </p:nvSpPr>
        <p:spPr>
          <a:xfrm>
            <a:off x="6581067" y="4858107"/>
            <a:ext cx="1547975" cy="579498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590" tIns="50282" rIns="39590" bIns="50282" anchor="ctr"/>
          <a:lstStyle/>
          <a:p>
            <a:pPr algn="ctr"/>
            <a:r>
              <a:rPr lang="ru-RU" sz="1213" dirty="0">
                <a:solidFill>
                  <a:srgbClr val="F36C3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Верхнетагильская ГРЭС </a:t>
            </a:r>
          </a:p>
          <a:p>
            <a:pPr algn="ctr"/>
            <a:r>
              <a:rPr lang="ru-RU" sz="1213" dirty="0">
                <a:solidFill>
                  <a:srgbClr val="1C3A8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1 062 МВт</a:t>
            </a:r>
          </a:p>
        </p:txBody>
      </p:sp>
      <p:pic>
        <p:nvPicPr>
          <p:cNvPr id="91" name="Рисунок 109">
            <a:extLst>
              <a:ext uri="{FF2B5EF4-FFF2-40B4-BE49-F238E27FC236}">
                <a16:creationId xmlns:a16="http://schemas.microsoft.com/office/drawing/2014/main" id="{AFBB390C-7EA8-419D-9FD3-555D56ED432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2156" y="5197578"/>
            <a:ext cx="329055" cy="28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Рисунок 109">
            <a:extLst>
              <a:ext uri="{FF2B5EF4-FFF2-40B4-BE49-F238E27FC236}">
                <a16:creationId xmlns:a16="http://schemas.microsoft.com/office/drawing/2014/main" id="{29B3DC3B-0282-4D14-9244-44FA922DEA0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2367" y="3687531"/>
            <a:ext cx="329055" cy="28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Скругленный прямоугольник 70">
            <a:extLst>
              <a:ext uri="{FF2B5EF4-FFF2-40B4-BE49-F238E27FC236}">
                <a16:creationId xmlns:a16="http://schemas.microsoft.com/office/drawing/2014/main" id="{72E87F94-724F-4B57-8258-E07B99889DFE}"/>
              </a:ext>
            </a:extLst>
          </p:cNvPr>
          <p:cNvSpPr/>
          <p:nvPr/>
        </p:nvSpPr>
        <p:spPr>
          <a:xfrm>
            <a:off x="5475960" y="2408954"/>
            <a:ext cx="1190749" cy="577918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590" tIns="50282" rIns="39590" bIns="50282" anchor="ctr"/>
          <a:lstStyle/>
          <a:p>
            <a:pPr algn="ctr"/>
            <a:r>
              <a:rPr lang="ru-RU" sz="1213" dirty="0">
                <a:solidFill>
                  <a:srgbClr val="F36C3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Пермская </a:t>
            </a:r>
          </a:p>
          <a:p>
            <a:pPr algn="ctr"/>
            <a:r>
              <a:rPr lang="ru-RU" sz="1213" dirty="0">
                <a:solidFill>
                  <a:srgbClr val="F36C3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ГРЭС</a:t>
            </a:r>
          </a:p>
          <a:p>
            <a:pPr algn="ctr"/>
            <a:r>
              <a:rPr lang="en-US" sz="1213" dirty="0">
                <a:solidFill>
                  <a:srgbClr val="1C3A8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213" dirty="0">
                <a:solidFill>
                  <a:srgbClr val="1C3A8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13" dirty="0">
                <a:solidFill>
                  <a:srgbClr val="1C3A8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213" dirty="0">
                <a:solidFill>
                  <a:srgbClr val="1C3A8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n-US" sz="1213" dirty="0">
                <a:solidFill>
                  <a:srgbClr val="1C3A8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213" dirty="0">
                <a:solidFill>
                  <a:srgbClr val="1C3A8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МВт</a:t>
            </a:r>
          </a:p>
        </p:txBody>
      </p:sp>
      <p:sp>
        <p:nvSpPr>
          <p:cNvPr id="94" name="Скругленный прямоугольник 80">
            <a:extLst>
              <a:ext uri="{FF2B5EF4-FFF2-40B4-BE49-F238E27FC236}">
                <a16:creationId xmlns:a16="http://schemas.microsoft.com/office/drawing/2014/main" id="{B49F834E-1E5F-49AF-9B26-9D1FF91281E6}"/>
              </a:ext>
            </a:extLst>
          </p:cNvPr>
          <p:cNvSpPr/>
          <p:nvPr/>
        </p:nvSpPr>
        <p:spPr>
          <a:xfrm>
            <a:off x="1491655" y="2806956"/>
            <a:ext cx="1540037" cy="1097254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590" tIns="50282" rIns="39590" bIns="50282" anchor="ctr"/>
          <a:lstStyle/>
          <a:p>
            <a:pPr algn="ctr"/>
            <a:r>
              <a:rPr lang="ru-RU" sz="1213" dirty="0">
                <a:solidFill>
                  <a:srgbClr val="F36C3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Калининградская ТЭЦ-2 </a:t>
            </a:r>
          </a:p>
          <a:p>
            <a:pPr algn="ctr"/>
            <a:r>
              <a:rPr lang="ru-RU" sz="1213" dirty="0">
                <a:solidFill>
                  <a:srgbClr val="1C3A8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900 МВт</a:t>
            </a:r>
            <a:endParaRPr lang="en-US" sz="1213" dirty="0">
              <a:solidFill>
                <a:srgbClr val="1C3A8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213" dirty="0">
                <a:solidFill>
                  <a:srgbClr val="F36C3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Калининградская генерация</a:t>
            </a:r>
          </a:p>
          <a:p>
            <a:pPr algn="ctr"/>
            <a:r>
              <a:rPr lang="ru-RU" sz="1213" dirty="0">
                <a:solidFill>
                  <a:srgbClr val="1C3A8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979 МВт</a:t>
            </a:r>
          </a:p>
        </p:txBody>
      </p: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58642CE4-6F7E-46D7-8672-3B2911C04D75}"/>
              </a:ext>
            </a:extLst>
          </p:cNvPr>
          <p:cNvCxnSpPr>
            <a:stCxn id="98" idx="1"/>
          </p:cNvCxnSpPr>
          <p:nvPr/>
        </p:nvCxnSpPr>
        <p:spPr>
          <a:xfrm flipH="1">
            <a:off x="8973810" y="4676799"/>
            <a:ext cx="730779" cy="28976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кругленный прямоугольник 22">
            <a:extLst>
              <a:ext uri="{FF2B5EF4-FFF2-40B4-BE49-F238E27FC236}">
                <a16:creationId xmlns:a16="http://schemas.microsoft.com/office/drawing/2014/main" id="{E980EB74-15E9-45B6-95A1-D62A5CD8818C}"/>
              </a:ext>
            </a:extLst>
          </p:cNvPr>
          <p:cNvSpPr/>
          <p:nvPr/>
        </p:nvSpPr>
        <p:spPr>
          <a:xfrm>
            <a:off x="9704585" y="4387044"/>
            <a:ext cx="1547975" cy="579498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590" tIns="50282" rIns="39590" bIns="50282" anchor="ctr"/>
          <a:lstStyle/>
          <a:p>
            <a:pPr algn="ctr"/>
            <a:r>
              <a:rPr lang="ru-RU" sz="1213" dirty="0" err="1">
                <a:solidFill>
                  <a:srgbClr val="F36C3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Новоленская</a:t>
            </a:r>
            <a:r>
              <a:rPr lang="ru-RU" sz="1213" dirty="0">
                <a:solidFill>
                  <a:srgbClr val="F36C3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ru-RU" sz="1213" dirty="0">
                <a:solidFill>
                  <a:srgbClr val="F36C3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ТЭС</a:t>
            </a:r>
          </a:p>
          <a:p>
            <a:pPr algn="ctr"/>
            <a:r>
              <a:rPr lang="ru-RU" sz="1213" dirty="0">
                <a:solidFill>
                  <a:srgbClr val="1C3A8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555 МВт</a:t>
            </a:r>
          </a:p>
        </p:txBody>
      </p:sp>
      <p:pic>
        <p:nvPicPr>
          <p:cNvPr id="99" name="Рисунок 109">
            <a:extLst>
              <a:ext uri="{FF2B5EF4-FFF2-40B4-BE49-F238E27FC236}">
                <a16:creationId xmlns:a16="http://schemas.microsoft.com/office/drawing/2014/main" id="{EC3E84BF-779C-4436-8DF6-A873669D12F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86587" y="4841195"/>
            <a:ext cx="329055" cy="28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2301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3762B6-4596-4543-A706-9EFB315FCB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484" y="746733"/>
            <a:ext cx="11705511" cy="623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10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557A1-1884-4EC0-8A83-409A3B69D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2060"/>
                </a:solidFill>
              </a:rPr>
              <a:t>ФИЛИАЛ «ХАРАНОРСКАЯ ГРЭС» АО «ИНТЕР РАО - ЭЛЕКТРОГЕНЕРАЦИЯ» 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75F7D9-8CB4-4353-AF93-79323D92AF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52" y="805110"/>
            <a:ext cx="4741914" cy="3554050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D667B94-4C20-4859-912A-221365E9E1F0}"/>
              </a:ext>
            </a:extLst>
          </p:cNvPr>
          <p:cNvSpPr/>
          <p:nvPr/>
        </p:nvSpPr>
        <p:spPr>
          <a:xfrm>
            <a:off x="1102744" y="4497092"/>
            <a:ext cx="672147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</a:rPr>
              <a:t>Харанорская ГРЭС является крупнейшей тепловой электростанцией в Восточном Забайкалье и самой мощной станцией Забайкальской энергосистемы. В структуре установленной мощности энергосистемы Забайкальского края Харанорская ГРЭС занимает 42%, а выработка станции покрывает более 50% совокупного энергопотребления в регионе. Станция вносит огромный вклад в развитие края. Основными потребителями </a:t>
            </a:r>
            <a:r>
              <a:rPr lang="ru-RU" sz="1600" dirty="0" err="1">
                <a:solidFill>
                  <a:srgbClr val="002060"/>
                </a:solidFill>
              </a:rPr>
              <a:t>Харанорской</a:t>
            </a:r>
            <a:r>
              <a:rPr lang="ru-RU" sz="1600" dirty="0">
                <a:solidFill>
                  <a:srgbClr val="002060"/>
                </a:solidFill>
              </a:rPr>
              <a:t> ГРЭС являются предприятия горнодобывающей промышленности, железнодорожного транспорта, сельского хозяйства.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7059EC-302B-4EAE-BB62-A1727BE3FEA7}"/>
              </a:ext>
            </a:extLst>
          </p:cNvPr>
          <p:cNvSpPr txBox="1"/>
          <p:nvPr/>
        </p:nvSpPr>
        <p:spPr>
          <a:xfrm>
            <a:off x="8106445" y="664650"/>
            <a:ext cx="3962944" cy="635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64" dirty="0">
                <a:solidFill>
                  <a:srgbClr val="002060"/>
                </a:solidFill>
              </a:rPr>
              <a:t>Забайкальский край </a:t>
            </a:r>
          </a:p>
          <a:p>
            <a:r>
              <a:rPr lang="ru-RU" sz="1764" dirty="0">
                <a:solidFill>
                  <a:srgbClr val="002060"/>
                </a:solidFill>
              </a:rPr>
              <a:t>Оловяннинский район, п. Ясногорск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572652-E614-47B5-9EF5-B1A79AAA57D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411295" y="619370"/>
            <a:ext cx="825523" cy="72586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4FF71B9-6163-4133-BAAF-138A24648685}"/>
              </a:ext>
            </a:extLst>
          </p:cNvPr>
          <p:cNvSpPr/>
          <p:nvPr/>
        </p:nvSpPr>
        <p:spPr>
          <a:xfrm>
            <a:off x="8106445" y="1299952"/>
            <a:ext cx="67214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Установленная электрическая</a:t>
            </a:r>
          </a:p>
          <a:p>
            <a:r>
              <a:rPr lang="ru-RU" dirty="0">
                <a:solidFill>
                  <a:srgbClr val="002060"/>
                </a:solidFill>
              </a:rPr>
              <a:t>мощность – 665 МВт</a:t>
            </a:r>
          </a:p>
        </p:txBody>
      </p:sp>
      <p:pic>
        <p:nvPicPr>
          <p:cNvPr id="9" name="Рисунок 8" descr="Зарядка батареи">
            <a:extLst>
              <a:ext uri="{FF2B5EF4-FFF2-40B4-BE49-F238E27FC236}">
                <a16:creationId xmlns:a16="http://schemas.microsoft.com/office/drawing/2014/main" id="{FB423FE3-8D65-4EB4-B431-8340F8077C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41667" y="1340728"/>
            <a:ext cx="564778" cy="564778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079D217-07A9-4836-B792-B8BC66E83BAF}"/>
              </a:ext>
            </a:extLst>
          </p:cNvPr>
          <p:cNvSpPr/>
          <p:nvPr/>
        </p:nvSpPr>
        <p:spPr>
          <a:xfrm>
            <a:off x="8155186" y="2006188"/>
            <a:ext cx="67214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Установленная тепловая</a:t>
            </a:r>
          </a:p>
          <a:p>
            <a:r>
              <a:rPr lang="ru-RU" dirty="0">
                <a:solidFill>
                  <a:srgbClr val="002060"/>
                </a:solidFill>
              </a:rPr>
              <a:t>мощность – 329,3 Гкал/ч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A10BC6-3613-4A02-B7E3-A18A11180D2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2924" y="1926316"/>
            <a:ext cx="564778" cy="655268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73B875F-B717-45C8-85DB-3CA046045623}"/>
              </a:ext>
            </a:extLst>
          </p:cNvPr>
          <p:cNvSpPr/>
          <p:nvPr/>
        </p:nvSpPr>
        <p:spPr>
          <a:xfrm>
            <a:off x="8155187" y="2712424"/>
            <a:ext cx="67214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Топливо - уголь </a:t>
            </a:r>
            <a:r>
              <a:rPr lang="ru-RU" dirty="0" err="1">
                <a:solidFill>
                  <a:srgbClr val="002060"/>
                </a:solidFill>
              </a:rPr>
              <a:t>Харанорского</a:t>
            </a:r>
            <a:r>
              <a:rPr lang="ru-RU" dirty="0">
                <a:solidFill>
                  <a:srgbClr val="002060"/>
                </a:solidFill>
              </a:rPr>
              <a:t> и </a:t>
            </a:r>
          </a:p>
          <a:p>
            <a:r>
              <a:rPr lang="ru-RU" dirty="0" err="1">
                <a:solidFill>
                  <a:srgbClr val="002060"/>
                </a:solidFill>
              </a:rPr>
              <a:t>Уртуйского</a:t>
            </a:r>
            <a:r>
              <a:rPr lang="ru-RU" dirty="0">
                <a:solidFill>
                  <a:srgbClr val="002060"/>
                </a:solidFill>
              </a:rPr>
              <a:t> угольных разрезов</a:t>
            </a:r>
          </a:p>
        </p:txBody>
      </p:sp>
      <p:pic>
        <p:nvPicPr>
          <p:cNvPr id="14" name="Рисунок 13" descr="Огонь">
            <a:extLst>
              <a:ext uri="{FF2B5EF4-FFF2-40B4-BE49-F238E27FC236}">
                <a16:creationId xmlns:a16="http://schemas.microsoft.com/office/drawing/2014/main" id="{32741A6B-6F29-4296-A274-BFE1B16883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92924" y="2648107"/>
            <a:ext cx="662263" cy="66226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C03B002-6CF0-4881-A165-17566E346B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36653" y="3780631"/>
            <a:ext cx="2905845" cy="290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64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2516B-4C04-B68C-60E8-7C8B43145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439589" cy="75612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4">
            <a:extLst>
              <a:ext uri="{FF2B5EF4-FFF2-40B4-BE49-F238E27FC236}">
                <a16:creationId xmlns:a16="http://schemas.microsoft.com/office/drawing/2014/main" id="{71D4913C-7A42-4810-7530-7498C179E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90" y="705717"/>
            <a:ext cx="4117139" cy="3931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6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Современное оборудование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690" y="4861421"/>
            <a:ext cx="3831241" cy="20163"/>
          </a:xfrm>
          <a:custGeom>
            <a:avLst/>
            <a:gdLst>
              <a:gd name="connsiteX0" fmla="*/ 0 w 3831241"/>
              <a:gd name="connsiteY0" fmla="*/ 0 h 20163"/>
              <a:gd name="connsiteX1" fmla="*/ 638540 w 3831241"/>
              <a:gd name="connsiteY1" fmla="*/ 0 h 20163"/>
              <a:gd name="connsiteX2" fmla="*/ 1353705 w 3831241"/>
              <a:gd name="connsiteY2" fmla="*/ 0 h 20163"/>
              <a:gd name="connsiteX3" fmla="*/ 1915620 w 3831241"/>
              <a:gd name="connsiteY3" fmla="*/ 0 h 20163"/>
              <a:gd name="connsiteX4" fmla="*/ 2477536 w 3831241"/>
              <a:gd name="connsiteY4" fmla="*/ 0 h 20163"/>
              <a:gd name="connsiteX5" fmla="*/ 3154388 w 3831241"/>
              <a:gd name="connsiteY5" fmla="*/ 0 h 20163"/>
              <a:gd name="connsiteX6" fmla="*/ 3831241 w 3831241"/>
              <a:gd name="connsiteY6" fmla="*/ 0 h 20163"/>
              <a:gd name="connsiteX7" fmla="*/ 3831241 w 3831241"/>
              <a:gd name="connsiteY7" fmla="*/ 20163 h 20163"/>
              <a:gd name="connsiteX8" fmla="*/ 3116076 w 3831241"/>
              <a:gd name="connsiteY8" fmla="*/ 20163 h 20163"/>
              <a:gd name="connsiteX9" fmla="*/ 2439223 w 3831241"/>
              <a:gd name="connsiteY9" fmla="*/ 20163 h 20163"/>
              <a:gd name="connsiteX10" fmla="*/ 1800683 w 3831241"/>
              <a:gd name="connsiteY10" fmla="*/ 20163 h 20163"/>
              <a:gd name="connsiteX11" fmla="*/ 1123831 w 3831241"/>
              <a:gd name="connsiteY11" fmla="*/ 20163 h 20163"/>
              <a:gd name="connsiteX12" fmla="*/ 0 w 3831241"/>
              <a:gd name="connsiteY12" fmla="*/ 20163 h 20163"/>
              <a:gd name="connsiteX13" fmla="*/ 0 w 3831241"/>
              <a:gd name="connsiteY13" fmla="*/ 0 h 20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31241" h="20163" fill="none" extrusionOk="0">
                <a:moveTo>
                  <a:pt x="0" y="0"/>
                </a:moveTo>
                <a:cubicBezTo>
                  <a:pt x="271617" y="11687"/>
                  <a:pt x="344676" y="9098"/>
                  <a:pt x="638540" y="0"/>
                </a:cubicBezTo>
                <a:cubicBezTo>
                  <a:pt x="932404" y="-9098"/>
                  <a:pt x="1102766" y="23090"/>
                  <a:pt x="1353705" y="0"/>
                </a:cubicBezTo>
                <a:cubicBezTo>
                  <a:pt x="1604645" y="-23090"/>
                  <a:pt x="1794312" y="7388"/>
                  <a:pt x="1915620" y="0"/>
                </a:cubicBezTo>
                <a:cubicBezTo>
                  <a:pt x="2036929" y="-7388"/>
                  <a:pt x="2222685" y="-24969"/>
                  <a:pt x="2477536" y="0"/>
                </a:cubicBezTo>
                <a:cubicBezTo>
                  <a:pt x="2732387" y="24969"/>
                  <a:pt x="2832937" y="10526"/>
                  <a:pt x="3154388" y="0"/>
                </a:cubicBezTo>
                <a:cubicBezTo>
                  <a:pt x="3475839" y="-10526"/>
                  <a:pt x="3548470" y="-21994"/>
                  <a:pt x="3831241" y="0"/>
                </a:cubicBezTo>
                <a:cubicBezTo>
                  <a:pt x="3831207" y="7963"/>
                  <a:pt x="3830647" y="12130"/>
                  <a:pt x="3831241" y="20163"/>
                </a:cubicBezTo>
                <a:cubicBezTo>
                  <a:pt x="3677398" y="5836"/>
                  <a:pt x="3286270" y="11098"/>
                  <a:pt x="3116076" y="20163"/>
                </a:cubicBezTo>
                <a:cubicBezTo>
                  <a:pt x="2945883" y="29228"/>
                  <a:pt x="2697325" y="22689"/>
                  <a:pt x="2439223" y="20163"/>
                </a:cubicBezTo>
                <a:cubicBezTo>
                  <a:pt x="2181121" y="17637"/>
                  <a:pt x="2036245" y="-7258"/>
                  <a:pt x="1800683" y="20163"/>
                </a:cubicBezTo>
                <a:cubicBezTo>
                  <a:pt x="1565121" y="47584"/>
                  <a:pt x="1352226" y="40709"/>
                  <a:pt x="1123831" y="20163"/>
                </a:cubicBezTo>
                <a:cubicBezTo>
                  <a:pt x="895436" y="-383"/>
                  <a:pt x="359845" y="21199"/>
                  <a:pt x="0" y="20163"/>
                </a:cubicBezTo>
                <a:cubicBezTo>
                  <a:pt x="-270" y="10336"/>
                  <a:pt x="-178" y="5602"/>
                  <a:pt x="0" y="0"/>
                </a:cubicBezTo>
                <a:close/>
              </a:path>
              <a:path w="3831241" h="20163" stroke="0" extrusionOk="0">
                <a:moveTo>
                  <a:pt x="0" y="0"/>
                </a:moveTo>
                <a:cubicBezTo>
                  <a:pt x="125618" y="-4075"/>
                  <a:pt x="332730" y="-9739"/>
                  <a:pt x="561915" y="0"/>
                </a:cubicBezTo>
                <a:cubicBezTo>
                  <a:pt x="791100" y="9739"/>
                  <a:pt x="959113" y="-10074"/>
                  <a:pt x="1277080" y="0"/>
                </a:cubicBezTo>
                <a:cubicBezTo>
                  <a:pt x="1595048" y="10074"/>
                  <a:pt x="1661327" y="-19928"/>
                  <a:pt x="1800683" y="0"/>
                </a:cubicBezTo>
                <a:cubicBezTo>
                  <a:pt x="1940039" y="19928"/>
                  <a:pt x="2198152" y="-11090"/>
                  <a:pt x="2324286" y="0"/>
                </a:cubicBezTo>
                <a:cubicBezTo>
                  <a:pt x="2450420" y="11090"/>
                  <a:pt x="2717171" y="6427"/>
                  <a:pt x="2962826" y="0"/>
                </a:cubicBezTo>
                <a:cubicBezTo>
                  <a:pt x="3208481" y="-6427"/>
                  <a:pt x="3526788" y="-35922"/>
                  <a:pt x="3831241" y="0"/>
                </a:cubicBezTo>
                <a:cubicBezTo>
                  <a:pt x="3831026" y="7225"/>
                  <a:pt x="3830778" y="14831"/>
                  <a:pt x="3831241" y="20163"/>
                </a:cubicBezTo>
                <a:cubicBezTo>
                  <a:pt x="3680264" y="3150"/>
                  <a:pt x="3517205" y="6603"/>
                  <a:pt x="3269326" y="20163"/>
                </a:cubicBezTo>
                <a:cubicBezTo>
                  <a:pt x="3021448" y="33723"/>
                  <a:pt x="2917348" y="14455"/>
                  <a:pt x="2669098" y="20163"/>
                </a:cubicBezTo>
                <a:cubicBezTo>
                  <a:pt x="2420848" y="25871"/>
                  <a:pt x="2311073" y="46688"/>
                  <a:pt x="1953933" y="20163"/>
                </a:cubicBezTo>
                <a:cubicBezTo>
                  <a:pt x="1596794" y="-6362"/>
                  <a:pt x="1548055" y="3728"/>
                  <a:pt x="1353705" y="20163"/>
                </a:cubicBezTo>
                <a:cubicBezTo>
                  <a:pt x="1159355" y="36598"/>
                  <a:pt x="968804" y="34401"/>
                  <a:pt x="753477" y="20163"/>
                </a:cubicBezTo>
                <a:cubicBezTo>
                  <a:pt x="538150" y="5925"/>
                  <a:pt x="316383" y="29976"/>
                  <a:pt x="0" y="20163"/>
                </a:cubicBezTo>
                <a:cubicBezTo>
                  <a:pt x="250" y="12522"/>
                  <a:pt x="522" y="659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промышленность, завод, инжиниринг, стальной&#10;&#10;Автоматически созданное описание">
            <a:extLst>
              <a:ext uri="{FF2B5EF4-FFF2-40B4-BE49-F238E27FC236}">
                <a16:creationId xmlns:a16="http://schemas.microsoft.com/office/drawing/2014/main" id="{84AC0044-A25F-DCE6-B9E8-2EBFA4E35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5" r="-1" b="-1"/>
          <a:stretch/>
        </p:blipFill>
        <p:spPr>
          <a:xfrm>
            <a:off x="5856704" y="10"/>
            <a:ext cx="7584566" cy="756125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5133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AC242-EF80-4D98-BC89-EFD5B96CB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58618"/>
            <a:ext cx="10686472" cy="406032"/>
          </a:xfrm>
        </p:spPr>
        <p:txBody>
          <a:bodyPr/>
          <a:lstStyle/>
          <a:p>
            <a:r>
              <a:rPr lang="ru-RU" sz="2000" dirty="0">
                <a:solidFill>
                  <a:srgbClr val="002060"/>
                </a:solidFill>
              </a:rPr>
              <a:t>ФИЛИАЛ</a:t>
            </a:r>
            <a:r>
              <a:rPr lang="ru-RU" sz="2400" dirty="0">
                <a:solidFill>
                  <a:srgbClr val="002060"/>
                </a:solidFill>
              </a:rPr>
              <a:t> «ХАРАНОРСКАЯ ГРЭС» АО «ИНТЕР РАО - ЭЛЕКТРОГЕНЕРАЦИЯ» </a:t>
            </a:r>
            <a:endParaRPr 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93B0F2-1F2F-480E-80A4-C8323899DC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9"/>
          <a:stretch/>
        </p:blipFill>
        <p:spPr>
          <a:xfrm>
            <a:off x="1252347" y="735567"/>
            <a:ext cx="10043726" cy="6312376"/>
          </a:xfrm>
          <a:prstGeom prst="rect">
            <a:avLst/>
          </a:prstGeom>
          <a:effectLst>
            <a:softEdge rad="4699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5940EA9-239B-4B28-92EF-73AB276E3D76}"/>
              </a:ext>
            </a:extLst>
          </p:cNvPr>
          <p:cNvSpPr/>
          <p:nvPr/>
        </p:nvSpPr>
        <p:spPr>
          <a:xfrm>
            <a:off x="1356447" y="841044"/>
            <a:ext cx="9173008" cy="4764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103"/>
              </a:spcAft>
            </a:pP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Основное оборудование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Харанорской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ГРЭС (три действующих энергоблока):</a:t>
            </a:r>
            <a:endParaRPr 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1103"/>
              </a:spcAft>
            </a:pP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Энергоблок №1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мощностью 215 МВт запущен 15.07.1995 г.</a:t>
            </a:r>
          </a:p>
          <a:p>
            <a:pPr>
              <a:lnSpc>
                <a:spcPct val="115000"/>
              </a:lnSpc>
              <a:spcAft>
                <a:spcPts val="1103"/>
              </a:spcAft>
            </a:pP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Энергоблок №2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мощностью 215 МВт запущен 10.10.2001 г.</a:t>
            </a:r>
          </a:p>
          <a:p>
            <a:pPr>
              <a:lnSpc>
                <a:spcPct val="115000"/>
              </a:lnSpc>
              <a:spcAft>
                <a:spcPts val="1103"/>
              </a:spcAft>
            </a:pP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Котлы: ТПЕ - 216 Таганрогского завода</a:t>
            </a:r>
          </a:p>
          <a:p>
            <a:pPr>
              <a:lnSpc>
                <a:spcPct val="115000"/>
              </a:lnSpc>
              <a:spcAft>
                <a:spcPts val="1103"/>
              </a:spcAft>
            </a:pP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Турбины: К – 215 - 130 Ленинградского завода</a:t>
            </a:r>
          </a:p>
          <a:p>
            <a:pPr>
              <a:lnSpc>
                <a:spcPct val="115000"/>
              </a:lnSpc>
              <a:spcAft>
                <a:spcPts val="1103"/>
              </a:spcAft>
            </a:pP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Энергоблок №3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мощностью 225 МВт запущен 16.11.2012 г.</a:t>
            </a:r>
          </a:p>
          <a:p>
            <a:pPr>
              <a:lnSpc>
                <a:spcPct val="50000"/>
              </a:lnSpc>
              <a:spcAft>
                <a:spcPts val="1103"/>
              </a:spcAft>
            </a:pP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01.12.2016 г. энергоблок №3 </a:t>
            </a:r>
          </a:p>
          <a:p>
            <a:pPr>
              <a:lnSpc>
                <a:spcPct val="50000"/>
              </a:lnSpc>
              <a:spcAft>
                <a:spcPts val="1103"/>
              </a:spcAft>
            </a:pP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переаттестован до 235 МВт</a:t>
            </a:r>
            <a:endParaRPr 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1103"/>
              </a:spcAft>
            </a:pP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Котел: ТПЕ - 216 М Таганрогского завода</a:t>
            </a:r>
          </a:p>
          <a:p>
            <a:pPr>
              <a:lnSpc>
                <a:spcPct val="115000"/>
              </a:lnSpc>
              <a:spcAft>
                <a:spcPts val="1103"/>
              </a:spcAft>
            </a:pP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Турбина: К – 225 - 12,8 – 3 Р Ленинградского завода</a:t>
            </a:r>
          </a:p>
          <a:p>
            <a:pPr>
              <a:lnSpc>
                <a:spcPct val="115000"/>
              </a:lnSpc>
              <a:spcAft>
                <a:spcPts val="1103"/>
              </a:spcAft>
            </a:pP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Энергоблок №4, №5 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мощностью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230 МВт</a:t>
            </a:r>
          </a:p>
          <a:p>
            <a:pPr>
              <a:lnSpc>
                <a:spcPct val="115000"/>
              </a:lnSpc>
              <a:spcAft>
                <a:spcPts val="1103"/>
              </a:spcAft>
            </a:pP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Плановый пуск 01.07.2029 г. </a:t>
            </a:r>
            <a:endParaRPr 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1103"/>
              </a:spcAft>
            </a:pPr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726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CBC43-F900-4337-BD6A-E4F058B5A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4E93F86-1225-45D3-8B24-9FD9359687AE}"/>
              </a:ext>
            </a:extLst>
          </p:cNvPr>
          <p:cNvSpPr/>
          <p:nvPr/>
        </p:nvSpPr>
        <p:spPr>
          <a:xfrm>
            <a:off x="123024" y="99000"/>
            <a:ext cx="13196905" cy="7328495"/>
          </a:xfrm>
          <a:prstGeom prst="rect">
            <a:avLst/>
          </a:prstGeom>
          <a:noFill/>
          <a:ln>
            <a:solidFill>
              <a:srgbClr val="6E89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45EB11-6F1F-44C9-AF53-A781643B0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3442950" cy="760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81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6C1ABD-2F7D-19BF-9AC2-5AC55FCA9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439589" cy="75612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4">
            <a:extLst>
              <a:ext uri="{FF2B5EF4-FFF2-40B4-BE49-F238E27FC236}">
                <a16:creationId xmlns:a16="http://schemas.microsoft.com/office/drawing/2014/main" id="{45F0AD3A-7D3B-46A9-AFB1-0481D173B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90" y="705717"/>
            <a:ext cx="4117139" cy="3931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5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Социальная</a:t>
            </a:r>
            <a:r>
              <a:rPr lang="en-US" sz="55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поддержка</a:t>
            </a:r>
            <a:endParaRPr lang="en-US" sz="55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690" y="4861421"/>
            <a:ext cx="3831241" cy="20163"/>
          </a:xfrm>
          <a:custGeom>
            <a:avLst/>
            <a:gdLst>
              <a:gd name="connsiteX0" fmla="*/ 0 w 3831241"/>
              <a:gd name="connsiteY0" fmla="*/ 0 h 20163"/>
              <a:gd name="connsiteX1" fmla="*/ 638540 w 3831241"/>
              <a:gd name="connsiteY1" fmla="*/ 0 h 20163"/>
              <a:gd name="connsiteX2" fmla="*/ 1353705 w 3831241"/>
              <a:gd name="connsiteY2" fmla="*/ 0 h 20163"/>
              <a:gd name="connsiteX3" fmla="*/ 1915620 w 3831241"/>
              <a:gd name="connsiteY3" fmla="*/ 0 h 20163"/>
              <a:gd name="connsiteX4" fmla="*/ 2477536 w 3831241"/>
              <a:gd name="connsiteY4" fmla="*/ 0 h 20163"/>
              <a:gd name="connsiteX5" fmla="*/ 3154388 w 3831241"/>
              <a:gd name="connsiteY5" fmla="*/ 0 h 20163"/>
              <a:gd name="connsiteX6" fmla="*/ 3831241 w 3831241"/>
              <a:gd name="connsiteY6" fmla="*/ 0 h 20163"/>
              <a:gd name="connsiteX7" fmla="*/ 3831241 w 3831241"/>
              <a:gd name="connsiteY7" fmla="*/ 20163 h 20163"/>
              <a:gd name="connsiteX8" fmla="*/ 3116076 w 3831241"/>
              <a:gd name="connsiteY8" fmla="*/ 20163 h 20163"/>
              <a:gd name="connsiteX9" fmla="*/ 2439223 w 3831241"/>
              <a:gd name="connsiteY9" fmla="*/ 20163 h 20163"/>
              <a:gd name="connsiteX10" fmla="*/ 1800683 w 3831241"/>
              <a:gd name="connsiteY10" fmla="*/ 20163 h 20163"/>
              <a:gd name="connsiteX11" fmla="*/ 1123831 w 3831241"/>
              <a:gd name="connsiteY11" fmla="*/ 20163 h 20163"/>
              <a:gd name="connsiteX12" fmla="*/ 0 w 3831241"/>
              <a:gd name="connsiteY12" fmla="*/ 20163 h 20163"/>
              <a:gd name="connsiteX13" fmla="*/ 0 w 3831241"/>
              <a:gd name="connsiteY13" fmla="*/ 0 h 20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31241" h="20163" fill="none" extrusionOk="0">
                <a:moveTo>
                  <a:pt x="0" y="0"/>
                </a:moveTo>
                <a:cubicBezTo>
                  <a:pt x="271617" y="11687"/>
                  <a:pt x="344676" y="9098"/>
                  <a:pt x="638540" y="0"/>
                </a:cubicBezTo>
                <a:cubicBezTo>
                  <a:pt x="932404" y="-9098"/>
                  <a:pt x="1102766" y="23090"/>
                  <a:pt x="1353705" y="0"/>
                </a:cubicBezTo>
                <a:cubicBezTo>
                  <a:pt x="1604645" y="-23090"/>
                  <a:pt x="1794312" y="7388"/>
                  <a:pt x="1915620" y="0"/>
                </a:cubicBezTo>
                <a:cubicBezTo>
                  <a:pt x="2036929" y="-7388"/>
                  <a:pt x="2222685" y="-24969"/>
                  <a:pt x="2477536" y="0"/>
                </a:cubicBezTo>
                <a:cubicBezTo>
                  <a:pt x="2732387" y="24969"/>
                  <a:pt x="2832937" y="10526"/>
                  <a:pt x="3154388" y="0"/>
                </a:cubicBezTo>
                <a:cubicBezTo>
                  <a:pt x="3475839" y="-10526"/>
                  <a:pt x="3548470" y="-21994"/>
                  <a:pt x="3831241" y="0"/>
                </a:cubicBezTo>
                <a:cubicBezTo>
                  <a:pt x="3831207" y="7963"/>
                  <a:pt x="3830647" y="12130"/>
                  <a:pt x="3831241" y="20163"/>
                </a:cubicBezTo>
                <a:cubicBezTo>
                  <a:pt x="3677398" y="5836"/>
                  <a:pt x="3286270" y="11098"/>
                  <a:pt x="3116076" y="20163"/>
                </a:cubicBezTo>
                <a:cubicBezTo>
                  <a:pt x="2945883" y="29228"/>
                  <a:pt x="2697325" y="22689"/>
                  <a:pt x="2439223" y="20163"/>
                </a:cubicBezTo>
                <a:cubicBezTo>
                  <a:pt x="2181121" y="17637"/>
                  <a:pt x="2036245" y="-7258"/>
                  <a:pt x="1800683" y="20163"/>
                </a:cubicBezTo>
                <a:cubicBezTo>
                  <a:pt x="1565121" y="47584"/>
                  <a:pt x="1352226" y="40709"/>
                  <a:pt x="1123831" y="20163"/>
                </a:cubicBezTo>
                <a:cubicBezTo>
                  <a:pt x="895436" y="-383"/>
                  <a:pt x="359845" y="21199"/>
                  <a:pt x="0" y="20163"/>
                </a:cubicBezTo>
                <a:cubicBezTo>
                  <a:pt x="-270" y="10336"/>
                  <a:pt x="-178" y="5602"/>
                  <a:pt x="0" y="0"/>
                </a:cubicBezTo>
                <a:close/>
              </a:path>
              <a:path w="3831241" h="20163" stroke="0" extrusionOk="0">
                <a:moveTo>
                  <a:pt x="0" y="0"/>
                </a:moveTo>
                <a:cubicBezTo>
                  <a:pt x="125618" y="-4075"/>
                  <a:pt x="332730" y="-9739"/>
                  <a:pt x="561915" y="0"/>
                </a:cubicBezTo>
                <a:cubicBezTo>
                  <a:pt x="791100" y="9739"/>
                  <a:pt x="959113" y="-10074"/>
                  <a:pt x="1277080" y="0"/>
                </a:cubicBezTo>
                <a:cubicBezTo>
                  <a:pt x="1595048" y="10074"/>
                  <a:pt x="1661327" y="-19928"/>
                  <a:pt x="1800683" y="0"/>
                </a:cubicBezTo>
                <a:cubicBezTo>
                  <a:pt x="1940039" y="19928"/>
                  <a:pt x="2198152" y="-11090"/>
                  <a:pt x="2324286" y="0"/>
                </a:cubicBezTo>
                <a:cubicBezTo>
                  <a:pt x="2450420" y="11090"/>
                  <a:pt x="2717171" y="6427"/>
                  <a:pt x="2962826" y="0"/>
                </a:cubicBezTo>
                <a:cubicBezTo>
                  <a:pt x="3208481" y="-6427"/>
                  <a:pt x="3526788" y="-35922"/>
                  <a:pt x="3831241" y="0"/>
                </a:cubicBezTo>
                <a:cubicBezTo>
                  <a:pt x="3831026" y="7225"/>
                  <a:pt x="3830778" y="14831"/>
                  <a:pt x="3831241" y="20163"/>
                </a:cubicBezTo>
                <a:cubicBezTo>
                  <a:pt x="3680264" y="3150"/>
                  <a:pt x="3517205" y="6603"/>
                  <a:pt x="3269326" y="20163"/>
                </a:cubicBezTo>
                <a:cubicBezTo>
                  <a:pt x="3021448" y="33723"/>
                  <a:pt x="2917348" y="14455"/>
                  <a:pt x="2669098" y="20163"/>
                </a:cubicBezTo>
                <a:cubicBezTo>
                  <a:pt x="2420848" y="25871"/>
                  <a:pt x="2311073" y="46688"/>
                  <a:pt x="1953933" y="20163"/>
                </a:cubicBezTo>
                <a:cubicBezTo>
                  <a:pt x="1596794" y="-6362"/>
                  <a:pt x="1548055" y="3728"/>
                  <a:pt x="1353705" y="20163"/>
                </a:cubicBezTo>
                <a:cubicBezTo>
                  <a:pt x="1159355" y="36598"/>
                  <a:pt x="968804" y="34401"/>
                  <a:pt x="753477" y="20163"/>
                </a:cubicBezTo>
                <a:cubicBezTo>
                  <a:pt x="538150" y="5925"/>
                  <a:pt x="316383" y="29976"/>
                  <a:pt x="0" y="20163"/>
                </a:cubicBezTo>
                <a:cubicBezTo>
                  <a:pt x="250" y="12522"/>
                  <a:pt x="522" y="659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человек, одежда, спецодежда, шлем&#10;&#10;Автоматически созданное описание">
            <a:extLst>
              <a:ext uri="{FF2B5EF4-FFF2-40B4-BE49-F238E27FC236}">
                <a16:creationId xmlns:a16="http://schemas.microsoft.com/office/drawing/2014/main" id="{04B1B6BD-B539-ED00-132F-8854A6B0E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43" b="-1"/>
          <a:stretch/>
        </p:blipFill>
        <p:spPr>
          <a:xfrm>
            <a:off x="5858384" y="11"/>
            <a:ext cx="7584566" cy="756125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740582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нтер РАО1">
      <a:dk1>
        <a:sysClr val="windowText" lastClr="000000"/>
      </a:dk1>
      <a:lt1>
        <a:sysClr val="window" lastClr="FFFFFF"/>
      </a:lt1>
      <a:dk2>
        <a:srgbClr val="003264"/>
      </a:dk2>
      <a:lt2>
        <a:srgbClr val="C3C8C8"/>
      </a:lt2>
      <a:accent1>
        <a:srgbClr val="009BDC"/>
      </a:accent1>
      <a:accent2>
        <a:srgbClr val="FF6408"/>
      </a:accent2>
      <a:accent3>
        <a:srgbClr val="5AC8E6"/>
      </a:accent3>
      <a:accent4>
        <a:srgbClr val="FFC800"/>
      </a:accent4>
      <a:accent5>
        <a:srgbClr val="C80000"/>
      </a:accent5>
      <a:accent6>
        <a:srgbClr val="640078"/>
      </a:accent6>
      <a:hlink>
        <a:srgbClr val="0563C1"/>
      </a:hlink>
      <a:folHlink>
        <a:srgbClr val="954F72"/>
      </a:folHlink>
    </a:clrScheme>
    <a:fontScheme name="Интер РАО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6149</TotalTime>
  <Words>595</Words>
  <Application>Microsoft Office PowerPoint</Application>
  <PresentationFormat>Произвольный</PresentationFormat>
  <Paragraphs>125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Tahoma</vt:lpstr>
      <vt:lpstr>Wingdings</vt:lpstr>
      <vt:lpstr>Segoe UI</vt:lpstr>
      <vt:lpstr>Arial</vt:lpstr>
      <vt:lpstr>Calibri</vt:lpstr>
      <vt:lpstr>Тема Office</vt:lpstr>
      <vt:lpstr>Презентация PowerPoint</vt:lpstr>
      <vt:lpstr>Презентация PowerPoint</vt:lpstr>
      <vt:lpstr>Карта активов АО «Интер РАО-Электрогенерация»</vt:lpstr>
      <vt:lpstr>Презентация PowerPoint</vt:lpstr>
      <vt:lpstr>ФИЛИАЛ «ХАРАНОРСКАЯ ГРЭС» АО «ИНТЕР РАО - ЭЛЕКТРОГЕНЕРАЦИЯ» </vt:lpstr>
      <vt:lpstr>Современное оборудование</vt:lpstr>
      <vt:lpstr>ФИЛИАЛ «ХАРАНОРСКАЯ ГРЭС» АО «ИНТЕР РАО - ЭЛЕКТРОГЕНЕРАЦИЯ» </vt:lpstr>
      <vt:lpstr>Презентация PowerPoint</vt:lpstr>
      <vt:lpstr>Социальная поддержка</vt:lpstr>
      <vt:lpstr>Социальный пакет АО «Интер РАО-Электрогенерация»</vt:lpstr>
      <vt:lpstr>Целевое обучение </vt:lpstr>
      <vt:lpstr>Презентация PowerPoint</vt:lpstr>
      <vt:lpstr>ФОРМИРОВАНИЕ ЗАРАБОТНОЙ ПЛАТЫ СОТРУДНИКОВ </vt:lpstr>
      <vt:lpstr>ПРИГЛАШАЕМ НА РАБОТУ!</vt:lpstr>
    </vt:vector>
  </TitlesOfParts>
  <Company>Interrao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Кадушин Александр Владимирович</dc:creator>
  <cp:lastModifiedBy>Савенкова Яна Александровна</cp:lastModifiedBy>
  <cp:revision>257</cp:revision>
  <cp:lastPrinted>2025-02-10T06:41:23Z</cp:lastPrinted>
  <dcterms:created xsi:type="dcterms:W3CDTF">2019-10-09T15:53:58Z</dcterms:created>
  <dcterms:modified xsi:type="dcterms:W3CDTF">2025-02-11T04:32:27Z</dcterms:modified>
</cp:coreProperties>
</file>