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5F72-021A-456D-95CB-59530C86190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F9F3-F0DB-485A-9B52-55859F213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7sbbrpmcinigprl2gi1j.xn--90anofl.xn--p1ai/wp-content/uploads/2017/09/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584" y="1434262"/>
            <a:ext cx="5472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Поступление новой литературы в фонд библиотеки техникума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Кровельные работы.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1506" name="Picture 2" descr="C:\Users\lesha\Desktop\vgcx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0380">
            <a:off x="29035" y="1150247"/>
            <a:ext cx="2829631" cy="3894904"/>
          </a:xfrm>
          <a:prstGeom prst="rect">
            <a:avLst/>
          </a:prstGeom>
          <a:noFill/>
        </p:spPr>
      </p:pic>
      <p:pic>
        <p:nvPicPr>
          <p:cNvPr id="9" name="Рисунок 8" descr="C:\Users\lesha\Desktop\dtdhj 001.jpg"/>
          <p:cNvPicPr/>
          <p:nvPr/>
        </p:nvPicPr>
        <p:blipFill>
          <a:blip r:embed="rId4" cstate="print"/>
          <a:srcRect l="43132" b="58974"/>
          <a:stretch>
            <a:fillRect/>
          </a:stretch>
        </p:blipFill>
        <p:spPr bwMode="auto">
          <a:xfrm rot="265164">
            <a:off x="2145910" y="1792690"/>
            <a:ext cx="2482776" cy="254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Монтаж санитарно-технических систем </a:t>
            </a:r>
            <a:r>
              <a:rPr lang="ru-RU" sz="1400" b="1" smtClean="0">
                <a:latin typeface="Cambria" pitchFamily="18" charset="0"/>
              </a:rPr>
              <a:t>и оборудования. </a:t>
            </a:r>
            <a:r>
              <a:rPr lang="ru-RU" sz="1400" b="1" dirty="0" smtClean="0">
                <a:latin typeface="Cambria" pitchFamily="18" charset="0"/>
              </a:rPr>
              <a:t>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2530" name="Picture 2" descr="C:\Users\lesha\Desktop\gkxdg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5564">
            <a:off x="42825" y="1233253"/>
            <a:ext cx="2943928" cy="4052229"/>
          </a:xfrm>
          <a:prstGeom prst="rect">
            <a:avLst/>
          </a:prstGeom>
          <a:noFill/>
        </p:spPr>
      </p:pic>
      <p:pic>
        <p:nvPicPr>
          <p:cNvPr id="8" name="Рисунок 7" descr="C:\Users\lesha\Desktop\9898 001.jpg"/>
          <p:cNvPicPr/>
          <p:nvPr/>
        </p:nvPicPr>
        <p:blipFill>
          <a:blip r:embed="rId4" cstate="print"/>
          <a:srcRect l="43453" b="59207"/>
          <a:stretch>
            <a:fillRect/>
          </a:stretch>
        </p:blipFill>
        <p:spPr bwMode="auto">
          <a:xfrm rot="196508">
            <a:off x="2123728" y="1916832"/>
            <a:ext cx="2617267" cy="253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Правила дорожного движения.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6" name="Picture 2" descr="C:\Users\lesha\Desktop\xn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4861">
            <a:off x="49153" y="1092091"/>
            <a:ext cx="2851194" cy="3924584"/>
          </a:xfrm>
          <a:prstGeom prst="rect">
            <a:avLst/>
          </a:prstGeom>
          <a:noFill/>
        </p:spPr>
      </p:pic>
      <p:pic>
        <p:nvPicPr>
          <p:cNvPr id="9" name="Рисунок 8" descr="C:\Users\lesha\Desktop\67 001.jpg"/>
          <p:cNvPicPr/>
          <p:nvPr/>
        </p:nvPicPr>
        <p:blipFill>
          <a:blip r:embed="rId4" cstate="print"/>
          <a:srcRect l="43292" b="58741"/>
          <a:stretch>
            <a:fillRect/>
          </a:stretch>
        </p:blipFill>
        <p:spPr bwMode="auto">
          <a:xfrm rot="314635">
            <a:off x="2195736" y="1844824"/>
            <a:ext cx="2476426" cy="240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Техническая термодинамика.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" name="Picture 2" descr="C:\Users\lesha\Desktop\f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3900">
            <a:off x="65987" y="1175464"/>
            <a:ext cx="2772616" cy="3816424"/>
          </a:xfrm>
          <a:prstGeom prst="rect">
            <a:avLst/>
          </a:prstGeom>
          <a:noFill/>
        </p:spPr>
      </p:pic>
      <p:pic>
        <p:nvPicPr>
          <p:cNvPr id="8" name="Рисунок 7" descr="C:\Users\lesha\Desktop\909- 001.jpg"/>
          <p:cNvPicPr/>
          <p:nvPr/>
        </p:nvPicPr>
        <p:blipFill>
          <a:blip r:embed="rId4" cstate="print"/>
          <a:srcRect l="43453" b="58858"/>
          <a:stretch>
            <a:fillRect/>
          </a:stretch>
        </p:blipFill>
        <p:spPr bwMode="auto">
          <a:xfrm rot="276729">
            <a:off x="2195736" y="1916832"/>
            <a:ext cx="2401243" cy="254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Техническая механика.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074" name="Picture 2" descr="C:\Users\lesha\Desktop\jkl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3813">
            <a:off x="51841" y="1093743"/>
            <a:ext cx="2707178" cy="3726351"/>
          </a:xfrm>
          <a:prstGeom prst="rect">
            <a:avLst/>
          </a:prstGeom>
          <a:noFill/>
        </p:spPr>
      </p:pic>
      <p:pic>
        <p:nvPicPr>
          <p:cNvPr id="9" name="Рисунок 8" descr="C:\Users\lesha\Desktop\,kjk, 001.jpg"/>
          <p:cNvPicPr/>
          <p:nvPr/>
        </p:nvPicPr>
        <p:blipFill>
          <a:blip r:embed="rId4" cstate="print"/>
          <a:srcRect l="43132" b="58858"/>
          <a:stretch>
            <a:fillRect/>
          </a:stretch>
        </p:blipFill>
        <p:spPr bwMode="auto">
          <a:xfrm rot="333649">
            <a:off x="2123728" y="1628800"/>
            <a:ext cx="2482775" cy="247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Техническое обслуживание автомобилей (часть 1).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098" name="Picture 2" descr="C:\Users\lesha\Desktop\j,vhj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9901">
            <a:off x="-18712" y="1188983"/>
            <a:ext cx="2851194" cy="3924584"/>
          </a:xfrm>
          <a:prstGeom prst="rect">
            <a:avLst/>
          </a:prstGeom>
          <a:noFill/>
        </p:spPr>
      </p:pic>
      <p:pic>
        <p:nvPicPr>
          <p:cNvPr id="8" name="Рисунок 7" descr="C:\Users\lesha\Desktop\fgnfgnm 001.jpg"/>
          <p:cNvPicPr/>
          <p:nvPr/>
        </p:nvPicPr>
        <p:blipFill>
          <a:blip r:embed="rId4" cstate="print"/>
          <a:srcRect l="43453" b="59091"/>
          <a:stretch>
            <a:fillRect/>
          </a:stretch>
        </p:blipFill>
        <p:spPr bwMode="auto">
          <a:xfrm rot="261137">
            <a:off x="2213543" y="1865842"/>
            <a:ext cx="2545259" cy="246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Техническое обслуживание автомобилей (часть 2).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122" name="Picture 2" descr="C:\Users\lesha\Desktop\jl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7852">
            <a:off x="0" y="1052736"/>
            <a:ext cx="2857349" cy="3933056"/>
          </a:xfrm>
          <a:prstGeom prst="rect">
            <a:avLst/>
          </a:prstGeom>
          <a:noFill/>
        </p:spPr>
      </p:pic>
      <p:pic>
        <p:nvPicPr>
          <p:cNvPr id="9" name="Рисунок 8" descr="C:\Users\lesha\Desktop\56 001.jpg"/>
          <p:cNvPicPr/>
          <p:nvPr/>
        </p:nvPicPr>
        <p:blipFill>
          <a:blip r:embed="rId4" cstate="print"/>
          <a:srcRect l="43132" b="58625"/>
          <a:stretch>
            <a:fillRect/>
          </a:stretch>
        </p:blipFill>
        <p:spPr bwMode="auto">
          <a:xfrm rot="470364">
            <a:off x="2062559" y="1722142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Технология столярных, плотничных и стекольных работ.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146" name="Picture 2" descr="C:\Users\lesha\Desktop\nmj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9927">
            <a:off x="0" y="908720"/>
            <a:ext cx="2772616" cy="3816424"/>
          </a:xfrm>
          <a:prstGeom prst="rect">
            <a:avLst/>
          </a:prstGeom>
          <a:noFill/>
        </p:spPr>
      </p:pic>
      <p:pic>
        <p:nvPicPr>
          <p:cNvPr id="8" name="Рисунок 7" descr="C:\Users\lesha\Desktop\jv 001.jpg"/>
          <p:cNvPicPr/>
          <p:nvPr/>
        </p:nvPicPr>
        <p:blipFill>
          <a:blip r:embed="rId4" cstate="print"/>
          <a:srcRect l="43292" b="58741"/>
          <a:stretch>
            <a:fillRect/>
          </a:stretch>
        </p:blipFill>
        <p:spPr bwMode="auto">
          <a:xfrm rot="251745">
            <a:off x="2217816" y="1501402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Технология и организация строительства автомобильных  дорог 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170" name="Picture 2" descr="C:\Users\lesha\Desktop\vbm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2677">
            <a:off x="92636" y="1193440"/>
            <a:ext cx="2779186" cy="3825468"/>
          </a:xfrm>
          <a:prstGeom prst="rect">
            <a:avLst/>
          </a:prstGeom>
          <a:noFill/>
        </p:spPr>
      </p:pic>
      <p:pic>
        <p:nvPicPr>
          <p:cNvPr id="9" name="Рисунок 8" descr="C:\Users\lesha\Desktop\sdtg 001.jpg"/>
          <p:cNvPicPr/>
          <p:nvPr/>
        </p:nvPicPr>
        <p:blipFill>
          <a:blip r:embed="rId4" cstate="print"/>
          <a:srcRect l="42972" b="58625"/>
          <a:stretch>
            <a:fillRect/>
          </a:stretch>
        </p:blipFill>
        <p:spPr bwMode="auto">
          <a:xfrm rot="238472">
            <a:off x="2280136" y="1710619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Технология строительного производства.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194" name="Picture 2" descr="C:\Users\lesha\Desktop\dfg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1310">
            <a:off x="113344" y="1061473"/>
            <a:ext cx="2880320" cy="3964675"/>
          </a:xfrm>
          <a:prstGeom prst="rect">
            <a:avLst/>
          </a:prstGeom>
          <a:noFill/>
        </p:spPr>
      </p:pic>
      <p:pic>
        <p:nvPicPr>
          <p:cNvPr id="8" name="Рисунок 7" descr="C:\Users\lesha\Desktop\hj 001.jpg"/>
          <p:cNvPicPr/>
          <p:nvPr/>
        </p:nvPicPr>
        <p:blipFill>
          <a:blip r:embed="rId4" cstate="print"/>
          <a:srcRect l="43132" b="58974"/>
          <a:stretch>
            <a:fillRect/>
          </a:stretch>
        </p:blipFill>
        <p:spPr bwMode="auto">
          <a:xfrm rot="543534">
            <a:off x="2195736" y="1628800"/>
            <a:ext cx="2482776" cy="24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pic>
        <p:nvPicPr>
          <p:cNvPr id="3" name="Рисунок 2" descr="C:\Users\lesha\Desktop\3 001.jpg"/>
          <p:cNvPicPr/>
          <p:nvPr/>
        </p:nvPicPr>
        <p:blipFill>
          <a:blip r:embed="rId3" cstate="print"/>
          <a:srcRect l="32068" b="27506"/>
          <a:stretch>
            <a:fillRect/>
          </a:stretch>
        </p:blipFill>
        <p:spPr bwMode="auto">
          <a:xfrm>
            <a:off x="251520" y="1124744"/>
            <a:ext cx="3241849" cy="490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Сулейманов М.К. </a:t>
            </a:r>
          </a:p>
          <a:p>
            <a:r>
              <a:rPr lang="ru-RU" sz="1400" b="1" dirty="0" smtClean="0">
                <a:latin typeface="Cambria" pitchFamily="18" charset="0"/>
              </a:rPr>
              <a:t>Выполнение стропальных работ: учебник. – М.: Академия, 2019. – 176с. 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556792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В учебнике приведены сведения о способах строповки и складирования грузов. Описаны назначение и правила применения грузозахватных устройств и приспособлений. Особое внимание уделено правилам безопасности работ.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Устройство автомобиля.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9218" name="Picture 2" descr="C:\Users\lesha\Desktop\ghjhgh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7112">
            <a:off x="-3442" y="1199662"/>
            <a:ext cx="2779186" cy="3825468"/>
          </a:xfrm>
          <a:prstGeom prst="rect">
            <a:avLst/>
          </a:prstGeom>
          <a:noFill/>
        </p:spPr>
      </p:pic>
      <p:pic>
        <p:nvPicPr>
          <p:cNvPr id="9" name="Рисунок 8" descr="C:\Users\lesha\Desktop\6u756 001.jpg"/>
          <p:cNvPicPr/>
          <p:nvPr/>
        </p:nvPicPr>
        <p:blipFill>
          <a:blip r:embed="rId4" cstate="print"/>
          <a:srcRect l="43613" b="58741"/>
          <a:stretch>
            <a:fillRect/>
          </a:stretch>
        </p:blipFill>
        <p:spPr bwMode="auto">
          <a:xfrm rot="215765">
            <a:off x="2195736" y="1700808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Устройство автомобиля (ВПО).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42" name="Picture 2" descr="C:\Users\lesha\Desktop\lu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4672">
            <a:off x="0" y="1052736"/>
            <a:ext cx="2851194" cy="3924584"/>
          </a:xfrm>
          <a:prstGeom prst="rect">
            <a:avLst/>
          </a:prstGeom>
          <a:noFill/>
        </p:spPr>
      </p:pic>
      <p:pic>
        <p:nvPicPr>
          <p:cNvPr id="8" name="Рисунок 7" descr="C:\Users\lesha\Desktop\bhkm 001.jpg"/>
          <p:cNvPicPr/>
          <p:nvPr/>
        </p:nvPicPr>
        <p:blipFill>
          <a:blip r:embed="rId4" cstate="print"/>
          <a:srcRect l="43773" b="58974"/>
          <a:stretch>
            <a:fillRect/>
          </a:stretch>
        </p:blipFill>
        <p:spPr bwMode="auto">
          <a:xfrm rot="369408">
            <a:off x="2195736" y="1484784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Устройство автомобиля. Трансмиссия.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266" name="Picture 2" descr="C:\Users\lesha\Desktop\klgjl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4461">
            <a:off x="0" y="1052736"/>
            <a:ext cx="2707178" cy="3726351"/>
          </a:xfrm>
          <a:prstGeom prst="rect">
            <a:avLst/>
          </a:prstGeom>
          <a:noFill/>
        </p:spPr>
      </p:pic>
      <p:pic>
        <p:nvPicPr>
          <p:cNvPr id="9" name="Рисунок 8" descr="C:\Users\lesha\Desktop\hbj 001.jpg"/>
          <p:cNvPicPr/>
          <p:nvPr/>
        </p:nvPicPr>
        <p:blipFill>
          <a:blip r:embed="rId4" cstate="print"/>
          <a:srcRect l="42972" b="58508"/>
          <a:stretch>
            <a:fillRect/>
          </a:stretch>
        </p:blipFill>
        <p:spPr bwMode="auto">
          <a:xfrm rot="308687">
            <a:off x="2267744" y="1628800"/>
            <a:ext cx="2413943" cy="263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Облицовщик-плиточник. Электронный учебно-методический комплекс.  Саратов. – Корпорация  «Диполь». 2020. 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764704"/>
            <a:ext cx="41764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Электронный учебно-методический комплекс включает в себя необходимый объем информации о подготовке поверхностей, инструментов и материалов. Рассмотрены технологии выполнения облицовочных, мозаичных и декоративных работ. 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Теоретический материал комплекса изложен в доступной форме и содержит иллюстрации и таблицы, улучшающие его усвоение. 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практическая часть направлена на проверку знаний и закрепление изученного материала, представлена итоговым тестированием и разноплановыми практическими заданиями, выполненными с применением флеш-технологий.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Рисунок 6" descr="C:\Users\lesha\Desktop\ugyop 001.jpg"/>
          <p:cNvPicPr/>
          <p:nvPr/>
        </p:nvPicPr>
        <p:blipFill>
          <a:blip r:embed="rId3" cstate="print"/>
          <a:srcRect l="38322" r="3845" b="37413"/>
          <a:stretch>
            <a:fillRect/>
          </a:stretch>
        </p:blipFill>
        <p:spPr bwMode="auto">
          <a:xfrm rot="21279679">
            <a:off x="107504" y="1484784"/>
            <a:ext cx="2727375" cy="370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lesha\Desktop\hj,hj 001.jpg"/>
          <p:cNvPicPr/>
          <p:nvPr/>
        </p:nvPicPr>
        <p:blipFill>
          <a:blip r:embed="rId4" cstate="print"/>
          <a:srcRect l="32229" b="29487"/>
          <a:stretch>
            <a:fillRect/>
          </a:stretch>
        </p:blipFill>
        <p:spPr bwMode="auto">
          <a:xfrm rot="297717">
            <a:off x="2535526" y="2361650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Строительство и эксплуатация зданий и сооружений. Электронный учебно-методический комплекс.  Саратов. – Корпорация  «Диполь». 2020. 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556792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Учебный курс содержит материал по основным теоретическим вопросам, связанным с архитектурой и строительством. 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Тесты и разноплановые практические задания способствуют закреплению полученных знаний и дают возможность определить уровень подготовки студентов.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C:\Users\lesha\Desktop\hj,hj 001.jpg"/>
          <p:cNvPicPr/>
          <p:nvPr/>
        </p:nvPicPr>
        <p:blipFill>
          <a:blip r:embed="rId3" cstate="print"/>
          <a:srcRect l="32229" b="29487"/>
          <a:stretch>
            <a:fillRect/>
          </a:stretch>
        </p:blipFill>
        <p:spPr bwMode="auto">
          <a:xfrm rot="297717">
            <a:off x="2535526" y="2361650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sha\Desktop\mjljl 001.jpg"/>
          <p:cNvPicPr/>
          <p:nvPr/>
        </p:nvPicPr>
        <p:blipFill>
          <a:blip r:embed="rId4" cstate="print"/>
          <a:srcRect l="37199" r="2672" b="35781"/>
          <a:stretch>
            <a:fillRect/>
          </a:stretch>
        </p:blipFill>
        <p:spPr bwMode="auto">
          <a:xfrm rot="21366800">
            <a:off x="81743" y="1754539"/>
            <a:ext cx="2434010" cy="36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Мастер отделочных строительных и декоративных работ. Электронный учебно-методический комплекс.  Саратов. – Корпорация  «Диполь». 2020. 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556792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В комплексе подробно рассмотрены особенности подготовки и технологическая последовательность различных видов отделочных строительных и декоративных работ, даны характеристики используемых материалов и оборудования. 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Д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ля закрепления и проверки знаний предусмотрены практические задания и тесты.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C:\Users\lesha\Desktop\hj,hj 001.jpg"/>
          <p:cNvPicPr/>
          <p:nvPr/>
        </p:nvPicPr>
        <p:blipFill>
          <a:blip r:embed="rId3" cstate="print"/>
          <a:srcRect l="32229" b="29487"/>
          <a:stretch>
            <a:fillRect/>
          </a:stretch>
        </p:blipFill>
        <p:spPr bwMode="auto">
          <a:xfrm rot="297717">
            <a:off x="2535526" y="2361650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sha\Desktop\ghj 001.jpg"/>
          <p:cNvPicPr/>
          <p:nvPr/>
        </p:nvPicPr>
        <p:blipFill>
          <a:blip r:embed="rId4" cstate="print"/>
          <a:srcRect l="38001" b="36830"/>
          <a:stretch>
            <a:fillRect/>
          </a:stretch>
        </p:blipFill>
        <p:spPr bwMode="auto">
          <a:xfrm rot="21327077">
            <a:off x="145386" y="1655262"/>
            <a:ext cx="2633035" cy="377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Мастер жилищно-коммунального хозяйства. Электронный учебно-методический комплекс.  Саратов. – Корпорация  «Диполь». 2020. 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556792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В курсе изложена технология эксплуатации и ремонта зданий, сооружений, конструкций, оборудования систем водоснабжения, водоотведения, отопления и осветительных сетей. Также рассказано о средствах измерения, основах слесарного и плотничного дела, оборудовании и технологии электрогазосварочных работ.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C:\Users\lesha\Desktop\hj,hj 001.jpg"/>
          <p:cNvPicPr/>
          <p:nvPr/>
        </p:nvPicPr>
        <p:blipFill>
          <a:blip r:embed="rId3" cstate="print"/>
          <a:srcRect l="32229" b="29487"/>
          <a:stretch>
            <a:fillRect/>
          </a:stretch>
        </p:blipFill>
        <p:spPr bwMode="auto">
          <a:xfrm rot="297717">
            <a:off x="2535526" y="2361650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sha\Desktop\jl 001.jpg"/>
          <p:cNvPicPr/>
          <p:nvPr/>
        </p:nvPicPr>
        <p:blipFill>
          <a:blip r:embed="rId4" cstate="print"/>
          <a:srcRect l="37680" b="35198"/>
          <a:stretch>
            <a:fillRect/>
          </a:stretch>
        </p:blipFill>
        <p:spPr bwMode="auto">
          <a:xfrm rot="21413916">
            <a:off x="-11501" y="1623710"/>
            <a:ext cx="2572693" cy="36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Мастер отделочных строительных и декоративных работ. Электронный учебно-методический комплекс.  Саратов. – Корпорация  «Диполь». 2020. 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764704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Учебный курс содержит значительный объем теоретических сведений о зданиях и сооружениях, различных видах работ, выполняемых при возведении строений: об особенностях каменной кладки, кладки печей, электросварочных, стропальных, монтажных, бетонных и арматурных работ. 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Наглядность и легкость усвоения материала обеспечиваются за счет четкой систематизации и структурирования материала, а также использования большого количества иллюстраций, флеш-анимаций и схем. 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Для закрепления полученных знаний разработан практический блок, включающий виртуальные вопросы, а также тесты к каждой теме и каждому разделу.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C:\Users\lesha\Desktop\hj,hj 001.jpg"/>
          <p:cNvPicPr/>
          <p:nvPr/>
        </p:nvPicPr>
        <p:blipFill>
          <a:blip r:embed="rId3" cstate="print"/>
          <a:srcRect l="32229" b="29487"/>
          <a:stretch>
            <a:fillRect/>
          </a:stretch>
        </p:blipFill>
        <p:spPr bwMode="auto">
          <a:xfrm rot="297717">
            <a:off x="2535526" y="2361650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sha\Desktop\tyj 001.jpg"/>
          <p:cNvPicPr/>
          <p:nvPr/>
        </p:nvPicPr>
        <p:blipFill>
          <a:blip r:embed="rId4" cstate="print"/>
          <a:srcRect l="39123" b="35781"/>
          <a:stretch>
            <a:fillRect/>
          </a:stretch>
        </p:blipFill>
        <p:spPr bwMode="auto">
          <a:xfrm rot="21089095">
            <a:off x="162452" y="1506736"/>
            <a:ext cx="2528243" cy="384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Куприянова Г.В.</a:t>
            </a:r>
          </a:p>
          <a:p>
            <a:r>
              <a:rPr lang="ru-RU" sz="1400" b="1" dirty="0" smtClean="0">
                <a:latin typeface="Cambria" pitchFamily="18" charset="0"/>
              </a:rPr>
              <a:t>Поддержание рабочего состояния оборудования систем водоснабжения, водоотведения, отопления объектов жилищно-коммунального хозяйства : учебник. – М.: Академия, 2020. – 256с. 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268760"/>
            <a:ext cx="41764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В учебнике рассмотрены вопросы теории и практики технического обслуживания, ремонта и монтажа отдельных узлов систем водоснабжения. Раскрыта технология и техника обслуживания системы водоотведения (канализации), внутренних водостоков, санитарно-технических приборов объектов жилищно-коммунального хозяйства.  Особое внимание уделено техническому обслуживанию, ремонту и монтажу отдельных узлов системы отопления и горячего водоснабжения объектов жилищно-коммунального хозяйства.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C:\Users\lesha\Desktop\2 001.jpg"/>
          <p:cNvPicPr/>
          <p:nvPr/>
        </p:nvPicPr>
        <p:blipFill>
          <a:blip r:embed="rId3" cstate="print"/>
          <a:srcRect l="31748" b="27156"/>
          <a:stretch>
            <a:fillRect/>
          </a:stretch>
        </p:blipFill>
        <p:spPr bwMode="auto">
          <a:xfrm>
            <a:off x="251520" y="980728"/>
            <a:ext cx="34563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Cambria" pitchFamily="18" charset="0"/>
              </a:rPr>
              <a:t>Береснев</a:t>
            </a:r>
            <a:r>
              <a:rPr lang="ru-RU" sz="1400" b="1" dirty="0" smtClean="0">
                <a:latin typeface="Cambria" pitchFamily="18" charset="0"/>
              </a:rPr>
              <a:t> А.И. </a:t>
            </a:r>
          </a:p>
          <a:p>
            <a:r>
              <a:rPr lang="ru-RU" sz="1400" b="1" dirty="0" smtClean="0">
                <a:latin typeface="Cambria" pitchFamily="18" charset="0"/>
              </a:rPr>
              <a:t>Основы строительного производства: учебник. – М.: Академия, 2019. – 288с. 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836712"/>
            <a:ext cx="41764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В учебнике рассмотрены классификация зданий и сооружений, их архитектурно-конструктивные элементы, структура строительных работ и их классификация, организация строительного производства. Приведены сведения о строительной индустрии и общей технологии строительства, Едином тарифно-квалифицированном справочнике работ и профессий в строительстве, организационных формах управления строительством, индустриальных методах строительства, назначении и составе проектно-сметной документации на строящийся объект, календарном и сетевом планировании строительства объекта и его сметно-финансовом расчете.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1130" b="27054"/>
          <a:stretch>
            <a:fillRect/>
          </a:stretch>
        </p:blipFill>
        <p:spPr bwMode="auto">
          <a:xfrm>
            <a:off x="323528" y="1052736"/>
            <a:ext cx="34563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Cambria" pitchFamily="18" charset="0"/>
              </a:rPr>
              <a:t>Гипсокартон</a:t>
            </a:r>
            <a:r>
              <a:rPr lang="ru-RU" sz="1400" b="1" dirty="0" smtClean="0">
                <a:latin typeface="Cambria" pitchFamily="18" charset="0"/>
              </a:rPr>
              <a:t>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6386" name="Picture 2" descr="C:\Users\lesha\Desktop\jk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0845">
            <a:off x="121583" y="1296416"/>
            <a:ext cx="3133660" cy="4062526"/>
          </a:xfrm>
          <a:prstGeom prst="rect">
            <a:avLst/>
          </a:prstGeom>
          <a:noFill/>
        </p:spPr>
      </p:pic>
      <p:pic>
        <p:nvPicPr>
          <p:cNvPr id="8" name="Рисунок 7" descr="C:\Users\lesha\Desktop\gh 001.jpg"/>
          <p:cNvPicPr/>
          <p:nvPr/>
        </p:nvPicPr>
        <p:blipFill>
          <a:blip r:embed="rId4" cstate="print"/>
          <a:srcRect l="42811" b="58741"/>
          <a:stretch>
            <a:fillRect/>
          </a:stretch>
        </p:blipFill>
        <p:spPr bwMode="auto">
          <a:xfrm rot="179731">
            <a:off x="2109218" y="2190911"/>
            <a:ext cx="2280937" cy="226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Основы безопасности жизнедеятельности.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7410" name="Picture 2" descr="C:\Users\lesha\Desktop\ty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1642">
            <a:off x="124899" y="1215289"/>
            <a:ext cx="2923202" cy="4023701"/>
          </a:xfrm>
          <a:prstGeom prst="rect">
            <a:avLst/>
          </a:prstGeom>
          <a:noFill/>
        </p:spPr>
      </p:pic>
      <p:pic>
        <p:nvPicPr>
          <p:cNvPr id="9" name="Рисунок 8" descr="C:\Users\lesha\Desktop\, 001.jpg"/>
          <p:cNvPicPr/>
          <p:nvPr/>
        </p:nvPicPr>
        <p:blipFill>
          <a:blip r:embed="rId4" cstate="print"/>
          <a:srcRect l="42811" b="58508"/>
          <a:stretch>
            <a:fillRect/>
          </a:stretch>
        </p:blipFill>
        <p:spPr bwMode="auto">
          <a:xfrm rot="297298">
            <a:off x="2400291" y="2106716"/>
            <a:ext cx="2204269" cy="23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Геодезия.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8434" name="Picture 2" descr="C:\Users\lesha\Desktop\uft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5728">
            <a:off x="27717" y="1437298"/>
            <a:ext cx="2752722" cy="3789040"/>
          </a:xfrm>
          <a:prstGeom prst="rect">
            <a:avLst/>
          </a:prstGeom>
          <a:noFill/>
        </p:spPr>
      </p:pic>
      <p:pic>
        <p:nvPicPr>
          <p:cNvPr id="8" name="Рисунок 7" descr="C:\Users\lesha\Desktop\m 001.jpg"/>
          <p:cNvPicPr/>
          <p:nvPr/>
        </p:nvPicPr>
        <p:blipFill>
          <a:blip r:embed="rId4" cstate="print"/>
          <a:srcRect l="42972" b="58508"/>
          <a:stretch>
            <a:fillRect/>
          </a:stretch>
        </p:blipFill>
        <p:spPr bwMode="auto">
          <a:xfrm rot="228897">
            <a:off x="2278210" y="2210326"/>
            <a:ext cx="2413943" cy="255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Гидравлика и гидропривод.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9459" name="Picture 3" descr="C:\Users\lesha\Desktop\gjdr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2479">
            <a:off x="101076" y="1138387"/>
            <a:ext cx="2894344" cy="3983979"/>
          </a:xfrm>
          <a:prstGeom prst="rect">
            <a:avLst/>
          </a:prstGeom>
          <a:noFill/>
        </p:spPr>
      </p:pic>
      <p:pic>
        <p:nvPicPr>
          <p:cNvPr id="9" name="Рисунок 8" descr="C:\Users\lesha\Desktop\qw 001.jpg"/>
          <p:cNvPicPr/>
          <p:nvPr/>
        </p:nvPicPr>
        <p:blipFill>
          <a:blip r:embed="rId4" cstate="print"/>
          <a:srcRect l="43292" b="58508"/>
          <a:stretch>
            <a:fillRect/>
          </a:stretch>
        </p:blipFill>
        <p:spPr bwMode="auto">
          <a:xfrm rot="281031">
            <a:off x="2224216" y="1866711"/>
            <a:ext cx="2404418" cy="255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3/1584639661_6-p-foni-na-temu-chteniy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Дорожно-строительные машины. Электронные пособия. – НПИ «Учебная техника и технологии» </a:t>
            </a:r>
            <a:r>
              <a:rPr lang="ru-RU" sz="1400" b="1" dirty="0" err="1" smtClean="0">
                <a:latin typeface="Cambria" pitchFamily="18" charset="0"/>
              </a:rPr>
              <a:t>ЮУрГУ</a:t>
            </a:r>
            <a:r>
              <a:rPr lang="ru-RU" sz="1400" b="1" dirty="0" smtClean="0">
                <a:latin typeface="Cambria" pitchFamily="18" charset="0"/>
              </a:rPr>
              <a:t>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  <a:cs typeface="Arial" pitchFamily="34" charset="0"/>
              </a:rPr>
              <a:t>	Комплекты электронных наглядных пособий предназначены для демонстрации преподавателем при помощи подключенного к ПК проектора или интерактивной доски. Весь графический материал тщательно проработан, структурирован и разбит на разделы. Простой интерфейс дает возможность преподавателю легко ориентироваться в программе, делая работу с пособием быстрой и удобной. Использование электронных наглядных пособий позволяет повысить эффективность учебных занятий, целостно и объемно представить  необходимую информацию, а также сократить временные затраты преподавателя. </a:t>
            </a:r>
            <a:endParaRPr lang="ru-RU" sz="14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0482" name="Picture 2" descr="C:\Users\lesha\Desktop\hjgfgk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4888">
            <a:off x="30443" y="1079282"/>
            <a:ext cx="2909662" cy="4005064"/>
          </a:xfrm>
          <a:prstGeom prst="rect">
            <a:avLst/>
          </a:prstGeom>
          <a:noFill/>
        </p:spPr>
      </p:pic>
      <p:pic>
        <p:nvPicPr>
          <p:cNvPr id="8" name="Рисунок 7" descr="C:\Users\lesha\Desktop\76 001.jpg"/>
          <p:cNvPicPr/>
          <p:nvPr/>
        </p:nvPicPr>
        <p:blipFill>
          <a:blip r:embed="rId4" cstate="print"/>
          <a:srcRect l="43292" b="58625"/>
          <a:stretch>
            <a:fillRect/>
          </a:stretch>
        </p:blipFill>
        <p:spPr bwMode="auto">
          <a:xfrm rot="269801">
            <a:off x="2147836" y="1943615"/>
            <a:ext cx="2620442" cy="255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480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lesha</dc:creator>
  <cp:lastModifiedBy>lesha</cp:lastModifiedBy>
  <cp:revision>24</cp:revision>
  <dcterms:created xsi:type="dcterms:W3CDTF">2020-05-21T01:12:32Z</dcterms:created>
  <dcterms:modified xsi:type="dcterms:W3CDTF">2020-05-25T01:50:42Z</dcterms:modified>
</cp:coreProperties>
</file>