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4" r:id="rId7"/>
    <p:sldId id="263" r:id="rId8"/>
    <p:sldId id="262" r:id="rId9"/>
    <p:sldId id="265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4660"/>
  </p:normalViewPr>
  <p:slideViewPr>
    <p:cSldViewPr>
      <p:cViewPr varScale="1">
        <p:scale>
          <a:sx n="85" d="100"/>
          <a:sy n="85" d="100"/>
        </p:scale>
        <p:origin x="-18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589240"/>
            <a:ext cx="7416824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64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01208"/>
            <a:ext cx="9144000" cy="1556792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УК «ЛИДЕР» </a:t>
            </a:r>
            <a:endParaRPr lang="ru-RU" sz="8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9095"/>
            <a:ext cx="2259068" cy="223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64696" cy="216024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/>
            </a:r>
            <a:br>
              <a:rPr lang="ru-RU" sz="8000" b="1" dirty="0" smtClean="0">
                <a:solidFill>
                  <a:srgbClr val="C00000"/>
                </a:solidFill>
              </a:rPr>
            </a:br>
            <a:r>
              <a:rPr lang="ru-RU" sz="8000" b="1" dirty="0" smtClean="0">
                <a:solidFill>
                  <a:srgbClr val="C00000"/>
                </a:solidFill>
              </a:rPr>
              <a:t>УК «ЛИДЕР»</a:t>
            </a:r>
            <a:endParaRPr lang="ru-RU" sz="8000" b="1" dirty="0">
              <a:solidFill>
                <a:srgbClr val="C00000"/>
              </a:solidFill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981200" y="3373462"/>
            <a:ext cx="6759576" cy="495300"/>
            <a:chOff x="1213" y="1748"/>
            <a:chExt cx="4258" cy="31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213" y="1756"/>
              <a:ext cx="4172" cy="288"/>
              <a:chOff x="1117" y="1455"/>
              <a:chExt cx="4172" cy="288"/>
            </a:xfrm>
          </p:grpSpPr>
          <p:sp>
            <p:nvSpPr>
              <p:cNvPr id="13" name="AutoShape 5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4172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2">
                      <a:gamma/>
                      <a:shade val="47451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AutoShape 6"/>
              <p:cNvSpPr>
                <a:spLocks noChangeArrowheads="1"/>
              </p:cNvSpPr>
              <p:nvPr/>
            </p:nvSpPr>
            <p:spPr bwMode="gray">
              <a:xfrm>
                <a:off x="1117" y="145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accent2"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" name="Text Box 7"/>
            <p:cNvSpPr txBox="1">
              <a:spLocks noChangeArrowheads="1"/>
            </p:cNvSpPr>
            <p:nvPr/>
          </p:nvSpPr>
          <p:spPr bwMode="white">
            <a:xfrm>
              <a:off x="1468" y="1769"/>
              <a:ext cx="400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 smtClean="0">
                  <a:solidFill>
                    <a:srgbClr val="FFFFFF"/>
                  </a:solidFill>
                </a:rPr>
                <a:t>5 </a:t>
              </a:r>
              <a:r>
                <a:rPr lang="ru-RU" sz="2400" b="1" dirty="0" smtClean="0">
                  <a:solidFill>
                    <a:srgbClr val="FFFF00"/>
                  </a:solidFill>
                </a:rPr>
                <a:t>15 лет на рынке услуг по управлению МКД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1355" y="1758"/>
              <a:ext cx="270" cy="270"/>
              <a:chOff x="4166" y="1706"/>
              <a:chExt cx="1252" cy="1252"/>
            </a:xfrm>
          </p:grpSpPr>
          <p:sp>
            <p:nvSpPr>
              <p:cNvPr id="9" name="Oval 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0" name="Oval 1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1" name="Oval 1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2" name="Oval 1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1364" y="1748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5" name="Group 48"/>
          <p:cNvGrpSpPr>
            <a:grpSpLocks/>
          </p:cNvGrpSpPr>
          <p:nvPr/>
        </p:nvGrpSpPr>
        <p:grpSpPr bwMode="auto">
          <a:xfrm>
            <a:off x="1981200" y="4156100"/>
            <a:ext cx="6623248" cy="473075"/>
            <a:chOff x="1214" y="2241"/>
            <a:chExt cx="3346" cy="298"/>
          </a:xfrm>
        </p:grpSpPr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214" y="2249"/>
              <a:ext cx="3346" cy="288"/>
              <a:chOff x="1118" y="1948"/>
              <a:chExt cx="3346" cy="288"/>
            </a:xfrm>
          </p:grpSpPr>
          <p:sp>
            <p:nvSpPr>
              <p:cNvPr id="24" name="AutoShape 15"/>
              <p:cNvSpPr>
                <a:spLocks noChangeArrowheads="1"/>
              </p:cNvSpPr>
              <p:nvPr/>
            </p:nvSpPr>
            <p:spPr bwMode="gray">
              <a:xfrm>
                <a:off x="1118" y="1948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4314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utoShape 16"/>
              <p:cNvSpPr>
                <a:spLocks noChangeArrowheads="1"/>
              </p:cNvSpPr>
              <p:nvPr/>
            </p:nvSpPr>
            <p:spPr bwMode="gray">
              <a:xfrm>
                <a:off x="1118" y="1948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accent1"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" name="Text Box 17"/>
            <p:cNvSpPr txBox="1">
              <a:spLocks noChangeArrowheads="1"/>
            </p:cNvSpPr>
            <p:nvPr/>
          </p:nvSpPr>
          <p:spPr bwMode="white">
            <a:xfrm>
              <a:off x="1667" y="2248"/>
              <a:ext cx="254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 smtClean="0">
                  <a:solidFill>
                    <a:srgbClr val="FFFF00"/>
                  </a:solidFill>
                </a:rPr>
                <a:t>Более 300 сплоченных сотрудников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>
              <a:off x="1342" y="2251"/>
              <a:ext cx="270" cy="270"/>
              <a:chOff x="4166" y="1706"/>
              <a:chExt cx="1252" cy="1252"/>
            </a:xfrm>
          </p:grpSpPr>
          <p:sp>
            <p:nvSpPr>
              <p:cNvPr id="20" name="Oval 1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1" name="Oval 2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3" name="Oval 2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9" name="Text Box 23"/>
            <p:cNvSpPr txBox="1">
              <a:spLocks noChangeArrowheads="1"/>
            </p:cNvSpPr>
            <p:nvPr/>
          </p:nvSpPr>
          <p:spPr bwMode="auto">
            <a:xfrm>
              <a:off x="1351" y="2241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26" name="Group 47"/>
          <p:cNvGrpSpPr>
            <a:grpSpLocks/>
          </p:cNvGrpSpPr>
          <p:nvPr/>
        </p:nvGrpSpPr>
        <p:grpSpPr bwMode="auto">
          <a:xfrm>
            <a:off x="1954410" y="4997476"/>
            <a:ext cx="6650038" cy="461962"/>
            <a:chOff x="1235" y="2765"/>
            <a:chExt cx="3346" cy="291"/>
          </a:xfrm>
        </p:grpSpPr>
        <p:grpSp>
          <p:nvGrpSpPr>
            <p:cNvPr id="27" name="Group 24"/>
            <p:cNvGrpSpPr>
              <a:grpSpLocks/>
            </p:cNvGrpSpPr>
            <p:nvPr/>
          </p:nvGrpSpPr>
          <p:grpSpPr bwMode="auto">
            <a:xfrm>
              <a:off x="1235" y="2766"/>
              <a:ext cx="3346" cy="288"/>
              <a:chOff x="1098" y="2465"/>
              <a:chExt cx="3346" cy="288"/>
            </a:xfrm>
          </p:grpSpPr>
          <p:sp>
            <p:nvSpPr>
              <p:cNvPr id="35" name="AutoShape 25"/>
              <p:cNvSpPr>
                <a:spLocks noChangeArrowheads="1"/>
              </p:cNvSpPr>
              <p:nvPr/>
            </p:nvSpPr>
            <p:spPr bwMode="gray">
              <a:xfrm>
                <a:off x="1098" y="2465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folHlink">
                      <a:gamma/>
                      <a:shade val="44314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solidFill>
                  <a:srgbClr val="FFFFFF">
                    <a:alpha val="7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AutoShape 26"/>
              <p:cNvSpPr>
                <a:spLocks noChangeArrowheads="1"/>
              </p:cNvSpPr>
              <p:nvPr/>
            </p:nvSpPr>
            <p:spPr bwMode="gray">
              <a:xfrm>
                <a:off x="1098" y="2465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folHlink"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8" name="Text Box 27"/>
            <p:cNvSpPr txBox="1">
              <a:spLocks noChangeArrowheads="1"/>
            </p:cNvSpPr>
            <p:nvPr/>
          </p:nvSpPr>
          <p:spPr bwMode="white">
            <a:xfrm>
              <a:off x="1688" y="2765"/>
              <a:ext cx="25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 smtClean="0">
                  <a:solidFill>
                    <a:srgbClr val="FFFF00"/>
                  </a:solidFill>
                </a:rPr>
                <a:t>5 крупных подразделений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29" name="Group 28"/>
            <p:cNvGrpSpPr>
              <a:grpSpLocks/>
            </p:cNvGrpSpPr>
            <p:nvPr/>
          </p:nvGrpSpPr>
          <p:grpSpPr bwMode="auto">
            <a:xfrm>
              <a:off x="1363" y="2775"/>
              <a:ext cx="270" cy="270"/>
              <a:chOff x="4166" y="1706"/>
              <a:chExt cx="1252" cy="1252"/>
            </a:xfrm>
          </p:grpSpPr>
          <p:sp>
            <p:nvSpPr>
              <p:cNvPr id="31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1372" y="2765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37" name="Group 46"/>
          <p:cNvGrpSpPr>
            <a:grpSpLocks/>
          </p:cNvGrpSpPr>
          <p:nvPr/>
        </p:nvGrpSpPr>
        <p:grpSpPr bwMode="auto">
          <a:xfrm>
            <a:off x="1981201" y="5767412"/>
            <a:ext cx="6623050" cy="469900"/>
            <a:chOff x="1255" y="3256"/>
            <a:chExt cx="3346" cy="296"/>
          </a:xfrm>
        </p:grpSpPr>
        <p:grpSp>
          <p:nvGrpSpPr>
            <p:cNvPr id="38" name="Group 34"/>
            <p:cNvGrpSpPr>
              <a:grpSpLocks/>
            </p:cNvGrpSpPr>
            <p:nvPr/>
          </p:nvGrpSpPr>
          <p:grpSpPr bwMode="auto">
            <a:xfrm>
              <a:off x="1255" y="3264"/>
              <a:ext cx="3346" cy="288"/>
              <a:chOff x="1118" y="2963"/>
              <a:chExt cx="3346" cy="288"/>
            </a:xfrm>
          </p:grpSpPr>
          <p:sp>
            <p:nvSpPr>
              <p:cNvPr id="46" name="AutoShape 35"/>
              <p:cNvSpPr>
                <a:spLocks noChangeArrowheads="1"/>
              </p:cNvSpPr>
              <p:nvPr/>
            </p:nvSpPr>
            <p:spPr bwMode="gray">
              <a:xfrm>
                <a:off x="1118" y="2963"/>
                <a:ext cx="3346" cy="288"/>
              </a:xfrm>
              <a:prstGeom prst="roundRect">
                <a:avLst>
                  <a:gd name="adj" fmla="val 7292"/>
                </a:avLst>
              </a:prstGeom>
              <a:gradFill rotWithShape="1">
                <a:gsLst>
                  <a:gs pos="0">
                    <a:schemeClr val="hlink">
                      <a:gamma/>
                      <a:shade val="5098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rgbClr val="FFFFFF">
                    <a:alpha val="39999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36"/>
              <p:cNvSpPr>
                <a:spLocks noChangeArrowheads="1"/>
              </p:cNvSpPr>
              <p:nvPr/>
            </p:nvSpPr>
            <p:spPr bwMode="gray">
              <a:xfrm>
                <a:off x="1118" y="2963"/>
                <a:ext cx="3346" cy="95"/>
              </a:xfrm>
              <a:prstGeom prst="roundRect">
                <a:avLst>
                  <a:gd name="adj" fmla="val 26389"/>
                </a:avLst>
              </a:prstGeom>
              <a:solidFill>
                <a:schemeClr val="hlink">
                  <a:alpha val="3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white">
            <a:xfrm>
              <a:off x="1708" y="3256"/>
              <a:ext cx="25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ru-RU" sz="2400" b="1" dirty="0" smtClean="0">
                  <a:solidFill>
                    <a:srgbClr val="FFFF00"/>
                  </a:solidFill>
                </a:rPr>
                <a:t>Надежность и стабильность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grpSp>
          <p:nvGrpSpPr>
            <p:cNvPr id="40" name="Group 38"/>
            <p:cNvGrpSpPr>
              <a:grpSpLocks/>
            </p:cNvGrpSpPr>
            <p:nvPr/>
          </p:nvGrpSpPr>
          <p:grpSpPr bwMode="auto">
            <a:xfrm>
              <a:off x="1383" y="3266"/>
              <a:ext cx="270" cy="270"/>
              <a:chOff x="4166" y="1706"/>
              <a:chExt cx="1252" cy="1252"/>
            </a:xfrm>
          </p:grpSpPr>
          <p:sp>
            <p:nvSpPr>
              <p:cNvPr id="42" name="Oval 3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3" name="Oval 4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4" name="Oval 4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5" name="Oval 4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1" name="Text Box 43"/>
            <p:cNvSpPr txBox="1">
              <a:spLocks noChangeArrowheads="1"/>
            </p:cNvSpPr>
            <p:nvPr/>
          </p:nvSpPr>
          <p:spPr bwMode="auto">
            <a:xfrm>
              <a:off x="1392" y="3256"/>
              <a:ext cx="2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rgbClr val="000000"/>
                  </a:solidFill>
                </a:rPr>
                <a:t>4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5" y="116632"/>
            <a:ext cx="24749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0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endParaRPr lang="ru-RU" dirty="0"/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адрес:  г. Чита, ул. </a:t>
            </a:r>
            <a:r>
              <a:rPr lang="ru-RU" b="1" dirty="0" err="1" smtClean="0">
                <a:solidFill>
                  <a:srgbClr val="FFFF00"/>
                </a:solidFill>
              </a:rPr>
              <a:t>Ингодинская</a:t>
            </a:r>
            <a:r>
              <a:rPr lang="ru-RU" b="1" dirty="0" smtClean="0">
                <a:solidFill>
                  <a:srgbClr val="FFFF00"/>
                </a:solidFill>
              </a:rPr>
              <a:t>, д. 6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тел.:  35-19-56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c</a:t>
            </a:r>
            <a:r>
              <a:rPr lang="ru-RU" b="1" dirty="0" err="1" smtClean="0">
                <a:solidFill>
                  <a:srgbClr val="FFFF00"/>
                </a:solidFill>
              </a:rPr>
              <a:t>айт</a:t>
            </a:r>
            <a:r>
              <a:rPr lang="ru-RU" b="1" dirty="0" smtClean="0">
                <a:solidFill>
                  <a:srgbClr val="FFFF00"/>
                </a:solidFill>
              </a:rPr>
              <a:t>:  </a:t>
            </a:r>
            <a:r>
              <a:rPr lang="en-US" b="1" dirty="0" smtClean="0">
                <a:solidFill>
                  <a:srgbClr val="FFFF00"/>
                </a:solidFill>
              </a:rPr>
              <a:t>uklider75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e-mail</a:t>
            </a:r>
            <a:r>
              <a:rPr lang="ru-RU" b="1" dirty="0" smtClean="0">
                <a:solidFill>
                  <a:srgbClr val="FFFF00"/>
                </a:solidFill>
              </a:rPr>
              <a:t>:  </a:t>
            </a:r>
            <a:r>
              <a:rPr lang="en-US" b="1" dirty="0" smtClean="0">
                <a:solidFill>
                  <a:srgbClr val="FFFF00"/>
                </a:solidFill>
              </a:rPr>
              <a:t>lider@mail.ru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264696" cy="244827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</a:rPr>
              <a:t>ЛИДЕРЫ </a:t>
            </a:r>
            <a:r>
              <a:rPr lang="ru-RU" sz="5400" b="1" dirty="0" smtClean="0">
                <a:solidFill>
                  <a:srgbClr val="C00000"/>
                </a:solidFill>
              </a:rPr>
              <a:t> </a:t>
            </a:r>
            <a:br>
              <a:rPr lang="ru-RU" sz="5400" b="1" dirty="0" smtClean="0">
                <a:solidFill>
                  <a:srgbClr val="C00000"/>
                </a:solidFill>
              </a:rPr>
            </a:br>
            <a:r>
              <a:rPr lang="ru-RU" sz="5400" b="1" dirty="0" smtClean="0">
                <a:solidFill>
                  <a:srgbClr val="C00000"/>
                </a:solidFill>
              </a:rPr>
              <a:t>В СОЗДАНИИ КОМФОРТА!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474166" cy="244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786194" cy="27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3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2048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4100" b="1" dirty="0" smtClean="0">
                <a:solidFill>
                  <a:srgbClr val="FFFF00"/>
                </a:solidFill>
              </a:rPr>
              <a:t>1. КРУГЛОСУТОЧНАЯ </a:t>
            </a:r>
            <a:r>
              <a:rPr lang="ru-RU" sz="4100" b="1" dirty="0">
                <a:solidFill>
                  <a:srgbClr val="FFFF00"/>
                </a:solidFill>
              </a:rPr>
              <a:t>АВАРИЙНАЯ СЛУЖБА</a:t>
            </a:r>
          </a:p>
          <a:p>
            <a:r>
              <a:rPr lang="ru-RU" dirty="0"/>
              <a:t>Круглосуточная поддержка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оперативное </a:t>
            </a:r>
            <a:r>
              <a:rPr lang="ru-RU" dirty="0" smtClean="0"/>
              <a:t>решение </a:t>
            </a:r>
            <a:r>
              <a:rPr lang="ru-RU" dirty="0"/>
              <a:t>24/7</a:t>
            </a:r>
          </a:p>
          <a:p>
            <a:pPr marL="0" indent="0">
              <a:buNone/>
            </a:pPr>
            <a:r>
              <a:rPr lang="ru-RU" dirty="0" smtClean="0"/>
              <a:t>     +</a:t>
            </a:r>
            <a:r>
              <a:rPr lang="ru-RU" dirty="0"/>
              <a:t>7 (302) </a:t>
            </a:r>
            <a:r>
              <a:rPr lang="ru-RU" dirty="0" smtClean="0"/>
              <a:t>235-31-71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                                                          </a:t>
            </a:r>
            <a:r>
              <a:rPr lang="ru-RU" sz="4100" b="1" dirty="0" smtClean="0">
                <a:solidFill>
                  <a:srgbClr val="FFFF00"/>
                </a:solidFill>
              </a:rPr>
              <a:t>2. СОВРЕМЕННОЕ                                           СТРОИТЕЛЬНОЕ ОБОРУДОВАНИЕ</a:t>
            </a:r>
            <a:endParaRPr lang="ru-RU" sz="4100" b="1" dirty="0">
              <a:solidFill>
                <a:srgbClr val="FFFF00"/>
              </a:solidFill>
            </a:endParaRPr>
          </a:p>
          <a:p>
            <a:r>
              <a:rPr lang="ru-RU" dirty="0"/>
              <a:t>Полный комплект современной строительной техники позволяет нам выполнять широкий спектр работ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64696" cy="165618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Плюсы нашей компании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796"/>
            <a:ext cx="24749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8960"/>
            <a:ext cx="296679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0" y="4005064"/>
            <a:ext cx="2881724" cy="142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25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60851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ru-RU" b="1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4</a:t>
            </a:r>
            <a:r>
              <a:rPr lang="ru-RU" b="1" dirty="0">
                <a:solidFill>
                  <a:srgbClr val="FFFF00"/>
                </a:solidFill>
              </a:rPr>
              <a:t>. ГАРМОНИЧНОЕ </a:t>
            </a:r>
            <a:endParaRPr lang="ru-RU" b="1" dirty="0" smtClean="0">
              <a:solidFill>
                <a:srgbClr val="FFFF00"/>
              </a:solidFill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FFFF00"/>
                </a:solidFill>
              </a:rPr>
              <a:t>ВЗАИМОДЕЙСТВИЕ </a:t>
            </a:r>
            <a:r>
              <a:rPr lang="ru-RU" b="1" dirty="0">
                <a:solidFill>
                  <a:srgbClr val="FFFF00"/>
                </a:solidFill>
              </a:rPr>
              <a:t>С </a:t>
            </a:r>
            <a:r>
              <a:rPr lang="ru-RU" b="1" dirty="0" err="1" smtClean="0">
                <a:solidFill>
                  <a:srgbClr val="FFFF00"/>
                </a:solidFill>
              </a:rPr>
              <a:t>ТОСами</a:t>
            </a:r>
            <a:endParaRPr lang="ru-RU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2400" dirty="0"/>
              <a:t>Сотрудничество с территориями общественного самоуправления (</a:t>
            </a:r>
            <a:r>
              <a:rPr lang="ru-RU" sz="2400" dirty="0" err="1"/>
              <a:t>ТОСами</a:t>
            </a:r>
            <a:r>
              <a:rPr lang="ru-RU" sz="2400" dirty="0"/>
              <a:t>) позволяет </a:t>
            </a:r>
            <a:r>
              <a:rPr lang="ru-RU" sz="2400" dirty="0" smtClean="0"/>
              <a:t>совместно </a:t>
            </a:r>
            <a:r>
              <a:rPr lang="ru-RU" sz="2400" dirty="0"/>
              <a:t>реализовывать проекты по благоустройству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и </a:t>
            </a:r>
            <a:r>
              <a:rPr lang="ru-RU" sz="2400" dirty="0"/>
              <a:t>развитию </a:t>
            </a:r>
            <a:r>
              <a:rPr lang="ru-RU" sz="2400" dirty="0" smtClean="0"/>
              <a:t>города</a:t>
            </a:r>
            <a:endParaRPr lang="ru-RU" sz="24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9901" y="44624"/>
            <a:ext cx="6634099" cy="24511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FF00"/>
                </a:solidFill>
              </a:rPr>
              <a:t>  </a:t>
            </a:r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r>
              <a:rPr lang="ru-RU" sz="3200" b="1" dirty="0">
                <a:solidFill>
                  <a:srgbClr val="FFFF00"/>
                </a:solidFill>
              </a:rPr>
              <a:t>. ПАРТНЕРСТВО С СОВЕТАМИ МКД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400" dirty="0"/>
              <a:t>Сотрудничество с Советами многоквартирных домов позволяет нам координировать усилия для обеспечения наилучших условий проживания и развития домов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" y="44624"/>
            <a:ext cx="24749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22656"/>
            <a:ext cx="3240360" cy="183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73" y="2708920"/>
            <a:ext cx="3502223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6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9792" y="1772815"/>
            <a:ext cx="5987008" cy="508518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FFFF00"/>
                </a:solidFill>
              </a:rPr>
              <a:t>Мастер ЖКХ – 3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FFFF00"/>
                </a:solidFill>
              </a:rPr>
              <a:t>Слесарь-сантехник –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4400" b="1" dirty="0" err="1" smtClean="0">
                <a:solidFill>
                  <a:srgbClr val="FFFF00"/>
                </a:solidFill>
              </a:rPr>
              <a:t>Электрогазосварщик</a:t>
            </a:r>
            <a:r>
              <a:rPr lang="ru-RU" sz="4400" b="1" dirty="0" smtClean="0">
                <a:solidFill>
                  <a:srgbClr val="FFFF00"/>
                </a:solidFill>
              </a:rPr>
              <a:t> – 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FFFF00"/>
                </a:solidFill>
              </a:rPr>
              <a:t>Плотник – 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FFFF00"/>
                </a:solidFill>
              </a:rPr>
              <a:t>Электрик – 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4400" b="1" dirty="0" smtClean="0">
                <a:solidFill>
                  <a:srgbClr val="FFFF00"/>
                </a:solidFill>
              </a:rPr>
              <a:t>Столяр – 2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48072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УК «ЛИДЕР»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приглашает на работу: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4749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79290"/>
            <a:ext cx="2582417" cy="206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595861"/>
            <a:ext cx="1490543" cy="104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23997"/>
            <a:ext cx="2498655" cy="166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8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1642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ответственность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коммуникабельность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аккуратность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п</a:t>
            </a:r>
            <a:r>
              <a:rPr lang="ru-RU" b="1" dirty="0" smtClean="0">
                <a:solidFill>
                  <a:srgbClr val="FFFF00"/>
                </a:solidFill>
              </a:rPr>
              <a:t>рофильное образование</a:t>
            </a:r>
            <a:endParaRPr lang="ru-RU" b="1" dirty="0">
              <a:solidFill>
                <a:srgbClr val="FFFF00"/>
              </a:solidFill>
            </a:endParaRPr>
          </a:p>
          <a:p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Наши требования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" y="41796"/>
            <a:ext cx="24749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35062"/>
            <a:ext cx="2664296" cy="249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30337"/>
            <a:ext cx="3002323" cy="20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762" y="4149080"/>
            <a:ext cx="269467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5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1052737"/>
            <a:ext cx="6048672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sz="3800" b="1" dirty="0" smtClean="0">
                <a:solidFill>
                  <a:srgbClr val="FFFF00"/>
                </a:solidFill>
              </a:rPr>
              <a:t>стабильный </a:t>
            </a:r>
            <a:r>
              <a:rPr lang="ru-RU" sz="3800" b="1" dirty="0">
                <a:solidFill>
                  <a:srgbClr val="FFFF00"/>
                </a:solidFill>
              </a:rPr>
              <a:t>заработок в успешной </a:t>
            </a:r>
            <a:r>
              <a:rPr lang="ru-RU" sz="3800" b="1" dirty="0" smtClean="0">
                <a:solidFill>
                  <a:srgbClr val="FFFF00"/>
                </a:solidFill>
              </a:rPr>
              <a:t>компании</a:t>
            </a:r>
          </a:p>
          <a:p>
            <a:endParaRPr lang="ru-RU" sz="3800" b="1" dirty="0">
              <a:solidFill>
                <a:srgbClr val="FFFF00"/>
              </a:solidFill>
            </a:endParaRPr>
          </a:p>
          <a:p>
            <a:r>
              <a:rPr lang="ru-RU" sz="3800" b="1" dirty="0">
                <a:solidFill>
                  <a:srgbClr val="FFFF00"/>
                </a:solidFill>
              </a:rPr>
              <a:t> </a:t>
            </a:r>
            <a:r>
              <a:rPr lang="ru-RU" sz="3800" b="1" dirty="0" smtClean="0">
                <a:solidFill>
                  <a:srgbClr val="FFFF00"/>
                </a:solidFill>
              </a:rPr>
              <a:t>полный </a:t>
            </a:r>
            <a:r>
              <a:rPr lang="ru-RU" sz="3800" b="1" dirty="0" err="1" smtClean="0">
                <a:solidFill>
                  <a:srgbClr val="FFFF00"/>
                </a:solidFill>
              </a:rPr>
              <a:t>соцпакет</a:t>
            </a:r>
            <a:endParaRPr lang="ru-RU" sz="3800" b="1" dirty="0" smtClean="0">
              <a:solidFill>
                <a:srgbClr val="FFFF00"/>
              </a:solidFill>
            </a:endParaRPr>
          </a:p>
          <a:p>
            <a:endParaRPr lang="ru-RU" sz="3800" b="1" dirty="0">
              <a:solidFill>
                <a:srgbClr val="FFFF00"/>
              </a:solidFill>
            </a:endParaRPr>
          </a:p>
          <a:p>
            <a:r>
              <a:rPr lang="ru-RU" sz="3800" b="1" dirty="0">
                <a:solidFill>
                  <a:srgbClr val="FFFF00"/>
                </a:solidFill>
              </a:rPr>
              <a:t> </a:t>
            </a:r>
            <a:r>
              <a:rPr lang="ru-RU" sz="3800" b="1" dirty="0" smtClean="0">
                <a:solidFill>
                  <a:srgbClr val="FFFF00"/>
                </a:solidFill>
              </a:rPr>
              <a:t>официальное </a:t>
            </a:r>
            <a:r>
              <a:rPr lang="ru-RU" sz="3800" b="1" dirty="0">
                <a:solidFill>
                  <a:srgbClr val="FFFF00"/>
                </a:solidFill>
              </a:rPr>
              <a:t>«белое» </a:t>
            </a:r>
            <a:r>
              <a:rPr lang="ru-RU" sz="3800" b="1" dirty="0" smtClean="0">
                <a:solidFill>
                  <a:srgbClr val="FFFF00"/>
                </a:solidFill>
              </a:rPr>
              <a:t>трудоустройство</a:t>
            </a:r>
          </a:p>
          <a:p>
            <a:endParaRPr lang="ru-RU" sz="3800" b="1" dirty="0">
              <a:solidFill>
                <a:srgbClr val="FFFF00"/>
              </a:solidFill>
            </a:endParaRPr>
          </a:p>
          <a:p>
            <a:r>
              <a:rPr lang="ru-RU" sz="3800" b="1" dirty="0">
                <a:solidFill>
                  <a:srgbClr val="FFFF00"/>
                </a:solidFill>
              </a:rPr>
              <a:t> </a:t>
            </a:r>
            <a:r>
              <a:rPr lang="ru-RU" sz="3800" b="1" dirty="0" smtClean="0">
                <a:solidFill>
                  <a:srgbClr val="FFFF00"/>
                </a:solidFill>
              </a:rPr>
              <a:t>проезд </a:t>
            </a:r>
            <a:r>
              <a:rPr lang="ru-RU" sz="3800" b="1" dirty="0">
                <a:solidFill>
                  <a:srgbClr val="FFFF00"/>
                </a:solidFill>
              </a:rPr>
              <a:t>до работы из отдаленных районов за счет </a:t>
            </a:r>
            <a:r>
              <a:rPr lang="ru-RU" sz="3800" b="1" dirty="0" smtClean="0">
                <a:solidFill>
                  <a:srgbClr val="FFFF00"/>
                </a:solidFill>
              </a:rPr>
              <a:t>компании</a:t>
            </a:r>
          </a:p>
          <a:p>
            <a:endParaRPr lang="ru-RU" sz="3800" b="1" dirty="0">
              <a:solidFill>
                <a:srgbClr val="FFFF00"/>
              </a:solidFill>
            </a:endParaRPr>
          </a:p>
          <a:p>
            <a:r>
              <a:rPr lang="ru-RU" sz="3800" b="1" dirty="0">
                <a:solidFill>
                  <a:srgbClr val="FFFF00"/>
                </a:solidFill>
              </a:rPr>
              <a:t> </a:t>
            </a:r>
            <a:r>
              <a:rPr lang="ru-RU" sz="3800" b="1" dirty="0" smtClean="0">
                <a:solidFill>
                  <a:srgbClr val="FFFF00"/>
                </a:solidFill>
              </a:rPr>
              <a:t>сплоченный коллектив</a:t>
            </a:r>
            <a:endParaRPr lang="ru-RU" sz="3800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 получаете: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24749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16621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0" t="-256" b="256"/>
          <a:stretch/>
        </p:blipFill>
        <p:spPr bwMode="auto">
          <a:xfrm>
            <a:off x="7488832" y="1517285"/>
            <a:ext cx="1547664" cy="299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2" y="4077072"/>
            <a:ext cx="2784256" cy="152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73" y="5091064"/>
            <a:ext cx="1865851" cy="179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6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0219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Телефон</a:t>
            </a:r>
            <a:r>
              <a:rPr lang="ru-RU" sz="5400" b="1" dirty="0">
                <a:solidFill>
                  <a:srgbClr val="FFFF00"/>
                </a:solidFill>
              </a:rPr>
              <a:t>: </a:t>
            </a:r>
            <a:r>
              <a:rPr lang="ru-RU" sz="5400" b="1" dirty="0" smtClean="0">
                <a:solidFill>
                  <a:srgbClr val="FFFF00"/>
                </a:solidFill>
              </a:rPr>
              <a:t>8-914-430-18-47</a:t>
            </a:r>
          </a:p>
          <a:p>
            <a:pPr marL="0" indent="0" algn="ctr">
              <a:buNone/>
            </a:pPr>
            <a:endParaRPr lang="ru-RU" sz="5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3" y="41796"/>
            <a:ext cx="2474913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9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6bee45ab1518a54c7255f59707bfdf2cab2d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191</Words>
  <Application>Microsoft Office PowerPoint</Application>
  <PresentationFormat>Экран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УК «ЛИДЕР» </vt:lpstr>
      <vt:lpstr> УК «ЛИДЕР»</vt:lpstr>
      <vt:lpstr>ЛИДЕРЫ   В СОЗДАНИИ КОМФОРТА!</vt:lpstr>
      <vt:lpstr>Плюсы нашей компании</vt:lpstr>
      <vt:lpstr>  3. ПАРТНЕРСТВО С СОВЕТАМИ МКД Сотрудничество с Советами многоквартирных домов позволяет нам координировать усилия для обеспечения наилучших условий проживания и развития домов </vt:lpstr>
      <vt:lpstr>УК «ЛИДЕР» приглашает на работу:</vt:lpstr>
      <vt:lpstr>Наши требования</vt:lpstr>
      <vt:lpstr>Вы получаете:</vt:lpstr>
      <vt:lpstr> </vt:lpstr>
    </vt:vector>
  </TitlesOfParts>
  <Company>presentation-creation.ru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микрорайона</dc:title>
  <dc:creator>obstinate</dc:creator>
  <dc:description>Шаблон презентации с сайта https://presentation-creation.ru/</dc:description>
  <cp:lastModifiedBy>Lider</cp:lastModifiedBy>
  <cp:revision>98</cp:revision>
  <dcterms:created xsi:type="dcterms:W3CDTF">2018-02-25T09:09:03Z</dcterms:created>
  <dcterms:modified xsi:type="dcterms:W3CDTF">2023-11-13T04:05:31Z</dcterms:modified>
</cp:coreProperties>
</file>